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9" r:id="rId2"/>
    <p:sldId id="269" r:id="rId3"/>
    <p:sldId id="260" r:id="rId4"/>
    <p:sldId id="261" r:id="rId5"/>
    <p:sldId id="262" r:id="rId6"/>
    <p:sldId id="268" r:id="rId7"/>
    <p:sldId id="263" r:id="rId8"/>
    <p:sldId id="264" r:id="rId9"/>
    <p:sldId id="256" r:id="rId10"/>
    <p:sldId id="266" r:id="rId11"/>
    <p:sldId id="267" r:id="rId12"/>
    <p:sldId id="265" r:id="rId13"/>
    <p:sldId id="257" r:id="rId14"/>
    <p:sldId id="25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8" d="100"/>
          <a:sy n="108" d="100"/>
        </p:scale>
        <p:origin x="-840" y="4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CF8E7D-F176-9340-9F0A-9315F679C0AB}" type="datetimeFigureOut">
              <a:rPr lang="en-US" smtClean="0"/>
              <a:t>2/5/12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D9891D-FB69-6C4F-9542-262F707A9F62}" type="slidenum">
              <a:rPr lang="en-US" smtClean="0"/>
              <a:t>‹#›</a:t>
            </a:fld>
            <a:endParaRPr lang="en-US"/>
          </a:p>
        </p:txBody>
      </p:sp>
    </p:spTree>
    <p:extLst>
      <p:ext uri="{BB962C8B-B14F-4D97-AF65-F5344CB8AC3E}">
        <p14:creationId xmlns:p14="http://schemas.microsoft.com/office/powerpoint/2010/main" val="9057179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Pause</a:t>
            </a:r>
            <a:r>
              <a:rPr lang="en-US" baseline="0" dirty="0" smtClean="0"/>
              <a:t> the video</a:t>
            </a:r>
            <a:r>
              <a:rPr lang="en-US" dirty="0" smtClean="0"/>
              <a:t> and draw yourself a Bohr</a:t>
            </a:r>
            <a:r>
              <a:rPr lang="en-US" baseline="0" dirty="0" smtClean="0"/>
              <a:t> model for potassium.  What is potassium’s electron configuration?</a:t>
            </a:r>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1</a:t>
            </a:fld>
            <a:endParaRPr lang="en-US"/>
          </a:p>
        </p:txBody>
      </p:sp>
    </p:spTree>
    <p:extLst>
      <p:ext uri="{BB962C8B-B14F-4D97-AF65-F5344CB8AC3E}">
        <p14:creationId xmlns:p14="http://schemas.microsoft.com/office/powerpoint/2010/main" val="2094945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3</a:t>
            </a:fld>
            <a:endParaRPr lang="en-US"/>
          </a:p>
        </p:txBody>
      </p:sp>
    </p:spTree>
    <p:extLst>
      <p:ext uri="{BB962C8B-B14F-4D97-AF65-F5344CB8AC3E}">
        <p14:creationId xmlns:p14="http://schemas.microsoft.com/office/powerpoint/2010/main" val="2214010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Pause</a:t>
            </a:r>
            <a:r>
              <a:rPr lang="en-US" baseline="0" dirty="0" smtClean="0"/>
              <a:t> the video and figure out which atom on the periodic table is going to be the largest.  Which will be the smallest?  Which do you think will be bigger Bismuth (83) or Antimony (51)?  Which will be bigger, Bismuth (83) or </a:t>
            </a:r>
            <a:r>
              <a:rPr lang="en-US" baseline="0" dirty="0" err="1" smtClean="0"/>
              <a:t>Astitine</a:t>
            </a:r>
            <a:r>
              <a:rPr lang="en-US" baseline="0" dirty="0" smtClean="0"/>
              <a:t>(85)?  Which is bigger Bismuth (83) or Tellurium (52)?  Why might it be hard to figure out whether Bismuth (83) will be bigger than Tin (50)?</a:t>
            </a:r>
            <a:endParaRPr lang="en-US" dirty="0" smtClean="0"/>
          </a:p>
          <a:p>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5</a:t>
            </a:fld>
            <a:endParaRPr lang="en-US"/>
          </a:p>
        </p:txBody>
      </p:sp>
    </p:spTree>
    <p:extLst>
      <p:ext uri="{BB962C8B-B14F-4D97-AF65-F5344CB8AC3E}">
        <p14:creationId xmlns:p14="http://schemas.microsoft.com/office/powerpoint/2010/main" val="3658791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Pause the video and try to figure out why Arsenic (33) and Antimony</a:t>
            </a:r>
            <a:r>
              <a:rPr lang="en-US" baseline="0" dirty="0" smtClean="0"/>
              <a:t> (52) have the same likely charges in different order.  Why is it that </a:t>
            </a:r>
            <a:r>
              <a:rPr lang="en-US" baseline="0" dirty="0" err="1" smtClean="0"/>
              <a:t>Astitine</a:t>
            </a:r>
            <a:r>
              <a:rPr lang="en-US" baseline="0" dirty="0" smtClean="0"/>
              <a:t> (85) might take a positive charge?</a:t>
            </a:r>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6</a:t>
            </a:fld>
            <a:endParaRPr lang="en-US"/>
          </a:p>
        </p:txBody>
      </p:sp>
    </p:spTree>
    <p:extLst>
      <p:ext uri="{BB962C8B-B14F-4D97-AF65-F5344CB8AC3E}">
        <p14:creationId xmlns:p14="http://schemas.microsoft.com/office/powerpoint/2010/main" val="423296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Pause the video… Would you expect Al+3 ion to be larger than an aluminum atom?  Would you expect a</a:t>
            </a:r>
            <a:r>
              <a:rPr lang="en-US" baseline="0" dirty="0" smtClean="0"/>
              <a:t> nitrogen ion, N-3 to be larger than a nitrogen atom?  Explain your answers.</a:t>
            </a:r>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8</a:t>
            </a:fld>
            <a:endParaRPr lang="en-US"/>
          </a:p>
        </p:txBody>
      </p:sp>
    </p:spTree>
    <p:extLst>
      <p:ext uri="{BB962C8B-B14F-4D97-AF65-F5344CB8AC3E}">
        <p14:creationId xmlns:p14="http://schemas.microsoft.com/office/powerpoint/2010/main" val="914837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Pause</a:t>
            </a:r>
            <a:r>
              <a:rPr lang="en-US" baseline="0" dirty="0" smtClean="0"/>
              <a:t> the video, make an estimate for each of the atoms in the bottom row of the table above.  Explain why you chose those values.  Then look them up to see how you did.</a:t>
            </a:r>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9</a:t>
            </a:fld>
            <a:endParaRPr lang="en-US"/>
          </a:p>
        </p:txBody>
      </p:sp>
    </p:spTree>
    <p:extLst>
      <p:ext uri="{BB962C8B-B14F-4D97-AF65-F5344CB8AC3E}">
        <p14:creationId xmlns:p14="http://schemas.microsoft.com/office/powerpoint/2010/main" val="3776812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Pause</a:t>
            </a:r>
            <a:r>
              <a:rPr lang="en-US" baseline="0" dirty="0" smtClean="0"/>
              <a:t> the video, make an estimate for each of the atoms in the bottom row of the table above.  Explain why you chose those values.  Then look them up to see how you did.</a:t>
            </a:r>
            <a:endParaRPr lang="en-US" dirty="0" smtClean="0"/>
          </a:p>
          <a:p>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10</a:t>
            </a:fld>
            <a:endParaRPr lang="en-US"/>
          </a:p>
        </p:txBody>
      </p:sp>
    </p:spTree>
    <p:extLst>
      <p:ext uri="{BB962C8B-B14F-4D97-AF65-F5344CB8AC3E}">
        <p14:creationId xmlns:p14="http://schemas.microsoft.com/office/powerpoint/2010/main" val="1837646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Pause</a:t>
            </a:r>
            <a:r>
              <a:rPr lang="en-US" baseline="0" dirty="0" smtClean="0"/>
              <a:t> the video, make an estimate for each of the atoms in the bottom row of the table above.  Explain why you chose those values.  Then look them up to see how you did.</a:t>
            </a:r>
            <a:endParaRPr lang="en-US" dirty="0" smtClean="0"/>
          </a:p>
          <a:p>
            <a:endParaRPr lang="en-US" dirty="0"/>
          </a:p>
        </p:txBody>
      </p:sp>
      <p:sp>
        <p:nvSpPr>
          <p:cNvPr id="4" name="Slide Number Placeholder 3"/>
          <p:cNvSpPr>
            <a:spLocks noGrp="1"/>
          </p:cNvSpPr>
          <p:nvPr>
            <p:ph type="sldNum" sz="quarter" idx="10"/>
          </p:nvPr>
        </p:nvSpPr>
        <p:spPr/>
        <p:txBody>
          <a:bodyPr/>
          <a:lstStyle/>
          <a:p>
            <a:fld id="{AFD9891D-FB69-6C4F-9542-262F707A9F62}" type="slidenum">
              <a:rPr lang="en-US" smtClean="0"/>
              <a:t>11</a:t>
            </a:fld>
            <a:endParaRPr lang="en-US"/>
          </a:p>
        </p:txBody>
      </p:sp>
    </p:spTree>
    <p:extLst>
      <p:ext uri="{BB962C8B-B14F-4D97-AF65-F5344CB8AC3E}">
        <p14:creationId xmlns:p14="http://schemas.microsoft.com/office/powerpoint/2010/main" val="1194676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5A6341-2489-A748-AAA2-07AC50337BCB}" type="datetimeFigureOut">
              <a:rPr lang="en-US" smtClean="0"/>
              <a:t>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3074167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5A6341-2489-A748-AAA2-07AC50337BCB}" type="datetimeFigureOut">
              <a:rPr lang="en-US" smtClean="0"/>
              <a:t>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548674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5A6341-2489-A748-AAA2-07AC50337BCB}" type="datetimeFigureOut">
              <a:rPr lang="en-US" smtClean="0"/>
              <a:t>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923869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5A6341-2489-A748-AAA2-07AC50337BCB}" type="datetimeFigureOut">
              <a:rPr lang="en-US" smtClean="0"/>
              <a:t>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3044352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5A6341-2489-A748-AAA2-07AC50337BCB}" type="datetimeFigureOut">
              <a:rPr lang="en-US" smtClean="0"/>
              <a:t>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1181785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5A6341-2489-A748-AAA2-07AC50337BCB}" type="datetimeFigureOut">
              <a:rPr lang="en-US" smtClean="0"/>
              <a:t>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3696678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5A6341-2489-A748-AAA2-07AC50337BCB}" type="datetimeFigureOut">
              <a:rPr lang="en-US" smtClean="0"/>
              <a:t>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4276590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5A6341-2489-A748-AAA2-07AC50337BCB}" type="datetimeFigureOut">
              <a:rPr lang="en-US" smtClean="0"/>
              <a:t>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3104338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A6341-2489-A748-AAA2-07AC50337BCB}" type="datetimeFigureOut">
              <a:rPr lang="en-US" smtClean="0"/>
              <a:t>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852627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5A6341-2489-A748-AAA2-07AC50337BCB}" type="datetimeFigureOut">
              <a:rPr lang="en-US" smtClean="0"/>
              <a:t>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4139796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5A6341-2489-A748-AAA2-07AC50337BCB}" type="datetimeFigureOut">
              <a:rPr lang="en-US" smtClean="0"/>
              <a:t>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353DB7-C008-5544-9983-AB95DA7C01D8}" type="slidenum">
              <a:rPr lang="en-US" smtClean="0"/>
              <a:t>‹#›</a:t>
            </a:fld>
            <a:endParaRPr lang="en-US"/>
          </a:p>
        </p:txBody>
      </p:sp>
    </p:spTree>
    <p:extLst>
      <p:ext uri="{BB962C8B-B14F-4D97-AF65-F5344CB8AC3E}">
        <p14:creationId xmlns:p14="http://schemas.microsoft.com/office/powerpoint/2010/main" val="25370105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5A6341-2489-A748-AAA2-07AC50337BCB}" type="datetimeFigureOut">
              <a:rPr lang="en-US" smtClean="0"/>
              <a:t>2/5/12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353DB7-C008-5544-9983-AB95DA7C01D8}" type="slidenum">
              <a:rPr lang="en-US" smtClean="0"/>
              <a:t>‹#›</a:t>
            </a:fld>
            <a:endParaRPr lang="en-US"/>
          </a:p>
        </p:txBody>
      </p:sp>
    </p:spTree>
    <p:extLst>
      <p:ext uri="{BB962C8B-B14F-4D97-AF65-F5344CB8AC3E}">
        <p14:creationId xmlns:p14="http://schemas.microsoft.com/office/powerpoint/2010/main" val="3525454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561" y="235165"/>
            <a:ext cx="7161158" cy="738664"/>
          </a:xfrm>
          <a:prstGeom prst="rect">
            <a:avLst/>
          </a:prstGeom>
          <a:noFill/>
        </p:spPr>
        <p:txBody>
          <a:bodyPr wrap="square" rtlCol="0">
            <a:spAutoFit/>
          </a:bodyPr>
          <a:lstStyle/>
          <a:p>
            <a:r>
              <a:rPr lang="en-US" sz="2400" b="1" u="sng" dirty="0" smtClean="0"/>
              <a:t>Periodic Trends: </a:t>
            </a:r>
            <a:r>
              <a:rPr lang="en-US" dirty="0" smtClean="0"/>
              <a:t>How can we use the table to quickly make a guess about an element’s physical and chemical properties?</a:t>
            </a:r>
            <a:endParaRPr lang="en-US" dirty="0"/>
          </a:p>
        </p:txBody>
      </p:sp>
      <p:sp>
        <p:nvSpPr>
          <p:cNvPr id="4" name="TextBox 3"/>
          <p:cNvSpPr txBox="1"/>
          <p:nvPr/>
        </p:nvSpPr>
        <p:spPr>
          <a:xfrm>
            <a:off x="576185" y="1787254"/>
            <a:ext cx="1441959" cy="369332"/>
          </a:xfrm>
          <a:prstGeom prst="rect">
            <a:avLst/>
          </a:prstGeom>
          <a:noFill/>
        </p:spPr>
        <p:txBody>
          <a:bodyPr wrap="none" rtlCol="0">
            <a:spAutoFit/>
          </a:bodyPr>
          <a:lstStyle/>
          <a:p>
            <a:r>
              <a:rPr lang="en-US" dirty="0" smtClean="0"/>
              <a:t>Bohr’s Model</a:t>
            </a:r>
            <a:endParaRPr lang="en-US" dirty="0"/>
          </a:p>
        </p:txBody>
      </p:sp>
      <p:sp>
        <p:nvSpPr>
          <p:cNvPr id="6" name="TextBox 5"/>
          <p:cNvSpPr txBox="1"/>
          <p:nvPr/>
        </p:nvSpPr>
        <p:spPr>
          <a:xfrm>
            <a:off x="576185" y="4910946"/>
            <a:ext cx="2296647" cy="369332"/>
          </a:xfrm>
          <a:prstGeom prst="rect">
            <a:avLst/>
          </a:prstGeom>
          <a:noFill/>
        </p:spPr>
        <p:txBody>
          <a:bodyPr wrap="none" rtlCol="0">
            <a:spAutoFit/>
          </a:bodyPr>
          <a:lstStyle/>
          <a:p>
            <a:r>
              <a:rPr lang="en-US" dirty="0" smtClean="0"/>
              <a:t>Electron Configuration</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913224751"/>
              </p:ext>
            </p:extLst>
          </p:nvPr>
        </p:nvGraphicFramePr>
        <p:xfrm>
          <a:off x="3970228" y="1032620"/>
          <a:ext cx="5079701" cy="4247658"/>
        </p:xfrm>
        <a:graphic>
          <a:graphicData uri="http://schemas.openxmlformats.org/drawingml/2006/table">
            <a:tbl>
              <a:tblPr/>
              <a:tblGrid>
                <a:gridCol w="617160"/>
                <a:gridCol w="617160"/>
                <a:gridCol w="142421"/>
                <a:gridCol w="617160"/>
                <a:gridCol w="617160"/>
                <a:gridCol w="617160"/>
                <a:gridCol w="617160"/>
                <a:gridCol w="617160"/>
                <a:gridCol w="617160"/>
              </a:tblGrid>
              <a:tr h="179119">
                <a:tc>
                  <a:txBody>
                    <a:bodyPr/>
                    <a:lstStyle/>
                    <a:p>
                      <a:pPr algn="ctr" fontAlgn="ctr"/>
                      <a:r>
                        <a:rPr lang="en-US" sz="1000" b="0" i="0" u="none" strike="noStrike" dirty="0">
                          <a:solidFill>
                            <a:srgbClr val="000000"/>
                          </a:solidFill>
                          <a:effectLst/>
                          <a:latin typeface="Times New Roman"/>
                        </a:rPr>
                        <a:t>1</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Times New Roman"/>
                        </a:rPr>
                        <a:t>2</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35016">
                <a:tc>
                  <a:txBody>
                    <a:bodyPr/>
                    <a:lstStyle/>
                    <a:p>
                      <a:pPr algn="ctr" fontAlgn="ctr"/>
                      <a:r>
                        <a:rPr lang="en-US" sz="1600" b="0" i="0" u="none" strike="noStrike">
                          <a:solidFill>
                            <a:srgbClr val="000000"/>
                          </a:solidFill>
                          <a:effectLst/>
                          <a:latin typeface="Times New Roman"/>
                        </a:rPr>
                        <a:t>H</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He</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35016">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119">
                <a:tc>
                  <a:txBody>
                    <a:bodyPr/>
                    <a:lstStyle/>
                    <a:p>
                      <a:pPr algn="ctr" fontAlgn="ctr"/>
                      <a:r>
                        <a:rPr lang="en-US" sz="1000" b="0" i="0" u="none" strike="noStrike">
                          <a:solidFill>
                            <a:srgbClr val="000000"/>
                          </a:solidFill>
                          <a:effectLst/>
                          <a:latin typeface="Times New Roman"/>
                        </a:rPr>
                        <a:t>3</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4</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200" b="0" i="0" u="none" strike="noStrike">
                          <a:solidFill>
                            <a:srgbClr val="000000"/>
                          </a:solidFill>
                          <a:effectLst/>
                          <a:latin typeface="Calibri"/>
                        </a:rPr>
                        <a:t> </a:t>
                      </a: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1000" b="0" i="0" u="none" strike="noStrike">
                          <a:solidFill>
                            <a:srgbClr val="000000"/>
                          </a:solidFill>
                          <a:effectLst/>
                          <a:latin typeface="Times New Roman"/>
                        </a:rPr>
                        <a:t>5</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6</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7</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8</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9</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10</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35016">
                <a:tc>
                  <a:txBody>
                    <a:bodyPr/>
                    <a:lstStyle/>
                    <a:p>
                      <a:pPr algn="ctr" fontAlgn="ctr"/>
                      <a:r>
                        <a:rPr lang="en-US" sz="1600" b="0" i="0" u="none" strike="noStrike">
                          <a:solidFill>
                            <a:srgbClr val="000000"/>
                          </a:solidFill>
                          <a:effectLst/>
                          <a:latin typeface="Times New Roman"/>
                        </a:rPr>
                        <a:t>Li</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Be</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B</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C</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N</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O</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F</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Ne</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35016">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119">
                <a:tc>
                  <a:txBody>
                    <a:bodyPr/>
                    <a:lstStyle/>
                    <a:p>
                      <a:pPr algn="ctr" fontAlgn="ctr"/>
                      <a:r>
                        <a:rPr lang="en-US" sz="1000" b="0" i="0" u="none" strike="noStrike">
                          <a:solidFill>
                            <a:srgbClr val="000000"/>
                          </a:solidFill>
                          <a:effectLst/>
                          <a:latin typeface="Times New Roman"/>
                        </a:rPr>
                        <a:t>11</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12</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200" b="0" i="0" u="none" strike="noStrike">
                          <a:solidFill>
                            <a:srgbClr val="000000"/>
                          </a:solidFill>
                          <a:effectLst/>
                          <a:latin typeface="Calibri"/>
                        </a:rPr>
                        <a:t> </a:t>
                      </a: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1000" b="0" i="0" u="none" strike="noStrike">
                          <a:solidFill>
                            <a:srgbClr val="000000"/>
                          </a:solidFill>
                          <a:effectLst/>
                          <a:latin typeface="Times New Roman"/>
                        </a:rPr>
                        <a:t>13</a:t>
                      </a:r>
                    </a:p>
                  </a:txBody>
                  <a:tcPr marL="12461" marR="12461" marT="12461"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14</a:t>
                      </a:r>
                    </a:p>
                  </a:txBody>
                  <a:tcPr marL="12461" marR="12461" marT="12461"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15</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16</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17</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18</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35016">
                <a:tc>
                  <a:txBody>
                    <a:bodyPr/>
                    <a:lstStyle/>
                    <a:p>
                      <a:pPr algn="ctr" fontAlgn="ctr"/>
                      <a:r>
                        <a:rPr lang="en-US" sz="1600" b="0" i="0" u="none" strike="noStrike">
                          <a:solidFill>
                            <a:srgbClr val="000000"/>
                          </a:solidFill>
                          <a:effectLst/>
                          <a:latin typeface="Times New Roman"/>
                        </a:rPr>
                        <a:t>Na</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Mg</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Al</a:t>
                      </a:r>
                    </a:p>
                  </a:txBody>
                  <a:tcPr marL="12461" marR="12461" marT="12461"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Si</a:t>
                      </a:r>
                    </a:p>
                  </a:txBody>
                  <a:tcPr marL="12461" marR="12461" marT="12461"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P</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S</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Cl</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Ar</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35016">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119">
                <a:tc>
                  <a:txBody>
                    <a:bodyPr/>
                    <a:lstStyle/>
                    <a:p>
                      <a:pPr algn="ctr" fontAlgn="ctr"/>
                      <a:r>
                        <a:rPr lang="en-US" sz="1000" b="0" i="0" u="none" strike="noStrike">
                          <a:solidFill>
                            <a:srgbClr val="000000"/>
                          </a:solidFill>
                          <a:effectLst/>
                          <a:latin typeface="Times New Roman"/>
                        </a:rPr>
                        <a:t>19</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20</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200" b="0" i="0" u="none" strike="noStrike">
                          <a:solidFill>
                            <a:srgbClr val="000000"/>
                          </a:solidFill>
                          <a:effectLst/>
                          <a:latin typeface="Calibri"/>
                        </a:rPr>
                        <a:t> </a:t>
                      </a: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1000" b="0" i="0" u="none" strike="noStrike">
                          <a:solidFill>
                            <a:srgbClr val="000000"/>
                          </a:solidFill>
                          <a:effectLst/>
                          <a:latin typeface="Times New Roman"/>
                        </a:rPr>
                        <a:t>31</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32</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33</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34</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35</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36</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35016">
                <a:tc>
                  <a:txBody>
                    <a:bodyPr/>
                    <a:lstStyle/>
                    <a:p>
                      <a:pPr algn="ctr" fontAlgn="ctr"/>
                      <a:r>
                        <a:rPr lang="en-US" sz="1600" b="0" i="0" u="none" strike="noStrike">
                          <a:solidFill>
                            <a:srgbClr val="000000"/>
                          </a:solidFill>
                          <a:effectLst/>
                          <a:latin typeface="Times New Roman"/>
                        </a:rPr>
                        <a:t>K</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Ca</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Ga</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Ge</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As</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Se</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Br</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Kr</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35016">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119">
                <a:tc>
                  <a:txBody>
                    <a:bodyPr/>
                    <a:lstStyle/>
                    <a:p>
                      <a:pPr algn="ctr" fontAlgn="ctr"/>
                      <a:r>
                        <a:rPr lang="en-US" sz="1000" b="0" i="0" u="none" strike="noStrike">
                          <a:solidFill>
                            <a:srgbClr val="000000"/>
                          </a:solidFill>
                          <a:effectLst/>
                          <a:latin typeface="Times New Roman"/>
                        </a:rPr>
                        <a:t>37</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38</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Times New Roman"/>
                        </a:rPr>
                        <a:t>49</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50</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51</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52</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53</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54</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35016">
                <a:tc>
                  <a:txBody>
                    <a:bodyPr/>
                    <a:lstStyle/>
                    <a:p>
                      <a:pPr algn="ctr" fontAlgn="ctr"/>
                      <a:r>
                        <a:rPr lang="en-US" sz="1600" b="0" i="0" u="none" strike="noStrike">
                          <a:solidFill>
                            <a:srgbClr val="000000"/>
                          </a:solidFill>
                          <a:effectLst/>
                          <a:latin typeface="Times New Roman"/>
                        </a:rPr>
                        <a:t>Rb</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Sr</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In</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Sn</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Sb</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Te</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I</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Xe</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35016">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119">
                <a:tc>
                  <a:txBody>
                    <a:bodyPr/>
                    <a:lstStyle/>
                    <a:p>
                      <a:pPr algn="ctr" fontAlgn="ctr"/>
                      <a:r>
                        <a:rPr lang="en-US" sz="1000" b="0" i="0" u="none" strike="noStrike">
                          <a:solidFill>
                            <a:srgbClr val="000000"/>
                          </a:solidFill>
                          <a:effectLst/>
                          <a:latin typeface="Times New Roman"/>
                        </a:rPr>
                        <a:t>55</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56</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200" b="0" i="0" u="none" strike="noStrike">
                          <a:solidFill>
                            <a:srgbClr val="000000"/>
                          </a:solidFill>
                          <a:effectLst/>
                          <a:latin typeface="Calibri"/>
                        </a:rPr>
                        <a:t> </a:t>
                      </a: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1000" b="0" i="0" u="none" strike="noStrike">
                          <a:solidFill>
                            <a:srgbClr val="000000"/>
                          </a:solidFill>
                          <a:effectLst/>
                          <a:latin typeface="Times New Roman"/>
                        </a:rPr>
                        <a:t>81</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82</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83</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84</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85</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86</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35016">
                <a:tc>
                  <a:txBody>
                    <a:bodyPr/>
                    <a:lstStyle/>
                    <a:p>
                      <a:pPr algn="ctr" fontAlgn="ctr"/>
                      <a:r>
                        <a:rPr lang="en-US" sz="1600" b="0" i="0" u="none" strike="noStrike">
                          <a:solidFill>
                            <a:srgbClr val="000000"/>
                          </a:solidFill>
                          <a:effectLst/>
                          <a:latin typeface="Times New Roman"/>
                        </a:rPr>
                        <a:t>Cs</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Ba</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Tl</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Pb</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Bi</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Po</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At</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Rn</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35016">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461" marR="12461" marT="124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Times New Roman"/>
                        </a:rPr>
                        <a:t> </a:t>
                      </a:r>
                    </a:p>
                  </a:txBody>
                  <a:tcPr marL="12461" marR="12461" marT="1246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140932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70356" y="1026434"/>
            <a:ext cx="8513794" cy="369332"/>
          </a:xfrm>
          <a:prstGeom prst="rect">
            <a:avLst/>
          </a:prstGeom>
          <a:noFill/>
        </p:spPr>
        <p:txBody>
          <a:bodyPr wrap="none" rtlCol="0">
            <a:spAutoFit/>
          </a:bodyPr>
          <a:lstStyle/>
          <a:p>
            <a:r>
              <a:rPr lang="en-US" dirty="0" smtClean="0"/>
              <a:t>Ionization Energy is a measure of how difficult it is to remove an electron from that atom</a:t>
            </a:r>
          </a:p>
        </p:txBody>
      </p:sp>
      <p:graphicFrame>
        <p:nvGraphicFramePr>
          <p:cNvPr id="4" name="Table 3"/>
          <p:cNvGraphicFramePr>
            <a:graphicFrameLocks noGrp="1"/>
          </p:cNvGraphicFramePr>
          <p:nvPr>
            <p:extLst>
              <p:ext uri="{D42A27DB-BD31-4B8C-83A1-F6EECF244321}">
                <p14:modId xmlns:p14="http://schemas.microsoft.com/office/powerpoint/2010/main" val="958290410"/>
              </p:ext>
            </p:extLst>
          </p:nvPr>
        </p:nvGraphicFramePr>
        <p:xfrm>
          <a:off x="950778" y="1676454"/>
          <a:ext cx="7242443" cy="3931205"/>
        </p:xfrm>
        <a:graphic>
          <a:graphicData uri="http://schemas.openxmlformats.org/drawingml/2006/table">
            <a:tbl>
              <a:tblPr/>
              <a:tblGrid>
                <a:gridCol w="879923"/>
                <a:gridCol w="879923"/>
                <a:gridCol w="203059"/>
                <a:gridCol w="879923"/>
                <a:gridCol w="879923"/>
                <a:gridCol w="879923"/>
                <a:gridCol w="879923"/>
                <a:gridCol w="879923"/>
                <a:gridCol w="879923"/>
              </a:tblGrid>
              <a:tr h="282027">
                <a:tc gridSpan="9">
                  <a:txBody>
                    <a:bodyPr/>
                    <a:lstStyle/>
                    <a:p>
                      <a:pPr algn="ctr" fontAlgn="b"/>
                      <a:r>
                        <a:rPr lang="en-US" sz="1800" b="0" i="0" u="none" strike="noStrike" dirty="0">
                          <a:solidFill>
                            <a:srgbClr val="000000"/>
                          </a:solidFill>
                          <a:effectLst/>
                          <a:latin typeface="Times New Roman"/>
                        </a:rPr>
                        <a:t>First Ionization Energy (kJ/</a:t>
                      </a:r>
                      <a:r>
                        <a:rPr lang="en-US" sz="1800" b="0" i="0" u="none" strike="noStrike" dirty="0" err="1">
                          <a:solidFill>
                            <a:srgbClr val="000000"/>
                          </a:solidFill>
                          <a:effectLst/>
                          <a:latin typeface="Times New Roman"/>
                        </a:rPr>
                        <a:t>mol</a:t>
                      </a:r>
                      <a:r>
                        <a:rPr lang="en-US" sz="1800" b="0" i="0" u="none" strike="noStrike" dirty="0">
                          <a:solidFill>
                            <a:srgbClr val="000000"/>
                          </a:solidFill>
                          <a:effectLst/>
                          <a:latin typeface="Times New Roman"/>
                        </a:rPr>
                        <a:t>)</a:t>
                      </a:r>
                    </a:p>
                  </a:txBody>
                  <a:tcPr marL="11281" marR="11281" marT="11281"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3728">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48183">
                <a:tc>
                  <a:txBody>
                    <a:bodyPr/>
                    <a:lstStyle/>
                    <a:p>
                      <a:pPr algn="ctr" fontAlgn="ctr"/>
                      <a:r>
                        <a:rPr lang="en-US" sz="1400" b="0" i="0" u="none" strike="noStrike">
                          <a:solidFill>
                            <a:srgbClr val="000000"/>
                          </a:solidFill>
                          <a:effectLst/>
                          <a:latin typeface="Times New Roman"/>
                        </a:rPr>
                        <a:t>H</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8183">
                <a:tc>
                  <a:txBody>
                    <a:bodyPr/>
                    <a:lstStyle/>
                    <a:p>
                      <a:pPr algn="ctr" fontAlgn="ctr"/>
                      <a:r>
                        <a:rPr lang="en-US" sz="1400" b="1" i="0" u="none" strike="noStrike">
                          <a:solidFill>
                            <a:srgbClr val="000000"/>
                          </a:solidFill>
                          <a:effectLst/>
                          <a:latin typeface="Times New Roman"/>
                        </a:rPr>
                        <a:t>1312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2372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4</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7</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Li</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O</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F</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r>
                        <a:rPr lang="en-US" sz="1400" b="1" i="0" u="none" strike="noStrike">
                          <a:solidFill>
                            <a:srgbClr val="000000"/>
                          </a:solidFill>
                          <a:effectLst/>
                          <a:latin typeface="Times New Roman"/>
                        </a:rPr>
                        <a:t>520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899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801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1087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1402</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1314</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1681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2081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11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13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16</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Na</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Mg</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Ar</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r>
                        <a:rPr lang="en-US" sz="1400" b="1" i="0" u="none" strike="noStrike">
                          <a:solidFill>
                            <a:srgbClr val="000000"/>
                          </a:solidFill>
                          <a:effectLst/>
                          <a:latin typeface="Times New Roman"/>
                        </a:rPr>
                        <a:t>496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738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578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787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1012</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1000</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1251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1521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19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20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34</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K</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Se</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Kr</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r>
                        <a:rPr lang="en-US" sz="1400" b="1" i="0" u="none" strike="noStrike">
                          <a:solidFill>
                            <a:srgbClr val="000000"/>
                          </a:solidFill>
                          <a:effectLst/>
                          <a:latin typeface="Times New Roman"/>
                        </a:rPr>
                        <a:t>419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599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579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762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947</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941</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1140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1351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37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54</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Rb</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Sr</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Sn</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Sb</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Xe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5947210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37829154"/>
              </p:ext>
            </p:extLst>
          </p:nvPr>
        </p:nvGraphicFramePr>
        <p:xfrm>
          <a:off x="950778" y="1580241"/>
          <a:ext cx="7242443" cy="3931205"/>
        </p:xfrm>
        <a:graphic>
          <a:graphicData uri="http://schemas.openxmlformats.org/drawingml/2006/table">
            <a:tbl>
              <a:tblPr/>
              <a:tblGrid>
                <a:gridCol w="879923"/>
                <a:gridCol w="879923"/>
                <a:gridCol w="203059"/>
                <a:gridCol w="879923"/>
                <a:gridCol w="879923"/>
                <a:gridCol w="879923"/>
                <a:gridCol w="879923"/>
                <a:gridCol w="879923"/>
                <a:gridCol w="879923"/>
              </a:tblGrid>
              <a:tr h="282027">
                <a:tc gridSpan="9">
                  <a:txBody>
                    <a:bodyPr/>
                    <a:lstStyle/>
                    <a:p>
                      <a:pPr algn="ctr" fontAlgn="b"/>
                      <a:r>
                        <a:rPr lang="en-US" sz="1800" b="0" i="0" u="none" strike="noStrike" dirty="0">
                          <a:solidFill>
                            <a:srgbClr val="000000"/>
                          </a:solidFill>
                          <a:effectLst/>
                          <a:latin typeface="Times New Roman"/>
                        </a:rPr>
                        <a:t>Second Ionization Energy (kJ/</a:t>
                      </a:r>
                      <a:r>
                        <a:rPr lang="en-US" sz="1800" b="0" i="0" u="none" strike="noStrike" dirty="0" err="1">
                          <a:solidFill>
                            <a:srgbClr val="000000"/>
                          </a:solidFill>
                          <a:effectLst/>
                          <a:latin typeface="Times New Roman"/>
                        </a:rPr>
                        <a:t>mol</a:t>
                      </a:r>
                      <a:r>
                        <a:rPr lang="en-US" sz="1800" b="0" i="0" u="none" strike="noStrike" dirty="0">
                          <a:solidFill>
                            <a:srgbClr val="000000"/>
                          </a:solidFill>
                          <a:effectLst/>
                          <a:latin typeface="Times New Roman"/>
                        </a:rPr>
                        <a:t>)</a:t>
                      </a:r>
                    </a:p>
                  </a:txBody>
                  <a:tcPr marL="11281" marR="11281" marT="11281"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3728">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48183">
                <a:tc>
                  <a:txBody>
                    <a:bodyPr/>
                    <a:lstStyle/>
                    <a:p>
                      <a:pPr algn="ctr" fontAlgn="ctr"/>
                      <a:r>
                        <a:rPr lang="en-US" sz="1400" b="0" i="0" u="none" strike="noStrike">
                          <a:solidFill>
                            <a:srgbClr val="000000"/>
                          </a:solidFill>
                          <a:effectLst/>
                          <a:latin typeface="Times New Roman"/>
                        </a:rPr>
                        <a:t>H</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8183">
                <a:tc>
                  <a:txBody>
                    <a:bodyPr/>
                    <a:lstStyle/>
                    <a:p>
                      <a:pPr algn="ctr" fontAlgn="ctr"/>
                      <a:r>
                        <a:rPr lang="en-US" sz="1400" b="1"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5251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3</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4</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Li</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Be</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O</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F</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r>
                        <a:rPr lang="en-US" sz="1400" b="1" i="0" u="none" strike="noStrike">
                          <a:solidFill>
                            <a:srgbClr val="000000"/>
                          </a:solidFill>
                          <a:effectLst/>
                          <a:latin typeface="Times New Roman"/>
                        </a:rPr>
                        <a:t>7298</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1757</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2427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2353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2856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3388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3374</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3952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11</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12</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13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Na</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Mg</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Ar</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r>
                        <a:rPr lang="en-US" sz="1400" b="1" i="0" u="none" strike="noStrike">
                          <a:solidFill>
                            <a:srgbClr val="000000"/>
                          </a:solidFill>
                          <a:effectLst/>
                          <a:latin typeface="Times New Roman"/>
                        </a:rPr>
                        <a:t>4562</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1451</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1817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1577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1907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2252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2298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2666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19</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20</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34</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K</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Ca</a:t>
                      </a:r>
                      <a:endParaRPr lang="en-US" sz="1400" b="0" i="0" u="none" strike="noStrike" dirty="0">
                        <a:solidFill>
                          <a:srgbClr val="000000"/>
                        </a:solidFill>
                        <a:effectLst/>
                        <a:latin typeface="Times New Roman"/>
                      </a:endParaRP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Kr</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r>
                        <a:rPr lang="en-US" sz="1400" b="1" i="0" u="none" strike="noStrike">
                          <a:solidFill>
                            <a:srgbClr val="000000"/>
                          </a:solidFill>
                          <a:effectLst/>
                          <a:latin typeface="Times New Roman"/>
                        </a:rPr>
                        <a:t>3052</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1145</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1979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1537</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1798</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2045</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2103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2350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3728">
                <a:tc>
                  <a:txBody>
                    <a:bodyPr/>
                    <a:lstStyle/>
                    <a:p>
                      <a:pPr algn="ctr" fontAlgn="ctr"/>
                      <a:r>
                        <a:rPr lang="en-US" sz="900" b="0" i="0" u="none" strike="noStrike">
                          <a:solidFill>
                            <a:srgbClr val="000000"/>
                          </a:solidFill>
                          <a:effectLst/>
                          <a:latin typeface="Times New Roman"/>
                        </a:rPr>
                        <a:t>37</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38</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51</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52</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54</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9464">
                <a:tc>
                  <a:txBody>
                    <a:bodyPr/>
                    <a:lstStyle/>
                    <a:p>
                      <a:pPr algn="ctr" fontAlgn="ctr"/>
                      <a:r>
                        <a:rPr lang="en-US" sz="1400" b="0" i="0" u="none" strike="noStrike">
                          <a:solidFill>
                            <a:srgbClr val="000000"/>
                          </a:solidFill>
                          <a:effectLst/>
                          <a:latin typeface="Times New Roman"/>
                        </a:rPr>
                        <a:t>Rb</a:t>
                      </a: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Sr</a:t>
                      </a: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Sn</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Sb</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Xe</a:t>
                      </a: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9464">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11281" marR="11281" marT="1128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81" marR="11281" marT="112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6135724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11801654"/>
              </p:ext>
            </p:extLst>
          </p:nvPr>
        </p:nvGraphicFramePr>
        <p:xfrm>
          <a:off x="631302" y="1400236"/>
          <a:ext cx="7199380" cy="4549628"/>
        </p:xfrm>
        <a:graphic>
          <a:graphicData uri="http://schemas.openxmlformats.org/drawingml/2006/table">
            <a:tbl>
              <a:tblPr/>
              <a:tblGrid>
                <a:gridCol w="874691"/>
                <a:gridCol w="874691"/>
                <a:gridCol w="201852"/>
                <a:gridCol w="874691"/>
                <a:gridCol w="874691"/>
                <a:gridCol w="874691"/>
                <a:gridCol w="874691"/>
                <a:gridCol w="874691"/>
                <a:gridCol w="874691"/>
              </a:tblGrid>
              <a:tr h="280350">
                <a:tc gridSpan="9">
                  <a:txBody>
                    <a:bodyPr/>
                    <a:lstStyle/>
                    <a:p>
                      <a:pPr algn="ctr" fontAlgn="b"/>
                      <a:r>
                        <a:rPr lang="en-US" sz="1800" b="0" i="0" u="none" strike="noStrike">
                          <a:solidFill>
                            <a:srgbClr val="000000"/>
                          </a:solidFill>
                          <a:effectLst/>
                          <a:latin typeface="Times New Roman"/>
                        </a:rPr>
                        <a:t>Melting Point (K)</a:t>
                      </a:r>
                    </a:p>
                  </a:txBody>
                  <a:tcPr marL="11214" marR="11214" marT="1121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46708">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6708">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2695">
                <a:tc>
                  <a:txBody>
                    <a:bodyPr/>
                    <a:lstStyle/>
                    <a:p>
                      <a:pPr algn="ctr" fontAlgn="ctr"/>
                      <a:r>
                        <a:rPr lang="en-US" sz="900" b="0" i="0" u="none" strike="noStrike" dirty="0">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dirty="0">
                          <a:solidFill>
                            <a:srgbClr val="000000"/>
                          </a:solidFill>
                          <a:effectLst/>
                          <a:latin typeface="Times New Roman"/>
                        </a:rPr>
                        <a:t>Li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Be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F</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454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1560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2348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63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dirty="0">
                          <a:solidFill>
                            <a:srgbClr val="000000"/>
                          </a:solidFill>
                          <a:effectLst/>
                          <a:latin typeface="Times New Roman"/>
                        </a:rPr>
                        <a:t>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13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dirty="0">
                          <a:solidFill>
                            <a:srgbClr val="000000"/>
                          </a:solidFill>
                          <a:effectLst/>
                          <a:latin typeface="Times New Roman"/>
                        </a:rPr>
                        <a:t>Na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Mg</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dirty="0">
                          <a:solidFill>
                            <a:srgbClr val="000000"/>
                          </a:solidFill>
                          <a:effectLst/>
                          <a:latin typeface="Times New Roman"/>
                        </a:rPr>
                        <a:t>371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923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933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1687</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172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19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dirty="0">
                          <a:solidFill>
                            <a:srgbClr val="000000"/>
                          </a:solidFill>
                          <a:effectLst/>
                          <a:latin typeface="Times New Roman"/>
                        </a:rPr>
                        <a:t>K</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Ca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Kr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dirty="0">
                          <a:solidFill>
                            <a:srgbClr val="000000"/>
                          </a:solidFill>
                          <a:effectLst/>
                          <a:latin typeface="Times New Roman"/>
                        </a:rPr>
                        <a:t>337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1115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303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1211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1090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494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266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dirty="0">
                          <a:solidFill>
                            <a:srgbClr val="000000"/>
                          </a:solidFill>
                          <a:effectLst/>
                          <a:latin typeface="Times New Roman"/>
                        </a:rPr>
                        <a:t>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38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dirty="0" err="1">
                          <a:solidFill>
                            <a:srgbClr val="000000"/>
                          </a:solidFill>
                          <a:effectLst/>
                          <a:latin typeface="Times New Roman"/>
                        </a:rPr>
                        <a:t>Rb</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Sr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Xe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dirty="0">
                          <a:solidFill>
                            <a:srgbClr val="000000"/>
                          </a:solidFill>
                          <a:effectLst/>
                          <a:latin typeface="Times New Roman"/>
                        </a:rPr>
                        <a:t>312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1050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430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505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904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723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161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dirty="0">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81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26522">
                <a:tc>
                  <a:txBody>
                    <a:bodyPr/>
                    <a:lstStyle/>
                    <a:p>
                      <a:pPr algn="ctr" fontAlgn="ctr"/>
                      <a:r>
                        <a:rPr lang="en-US" sz="1400" b="0" i="0" u="none" strike="noStrike" dirty="0">
                          <a:solidFill>
                            <a:srgbClr val="000000"/>
                          </a:solidFill>
                          <a:effectLst/>
                          <a:latin typeface="Times New Roman"/>
                        </a:rPr>
                        <a:t>Cs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Ba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At</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Rn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26522">
                <a:tc>
                  <a:txBody>
                    <a:bodyPr/>
                    <a:lstStyle/>
                    <a:p>
                      <a:pPr algn="ctr" fontAlgn="ctr"/>
                      <a:r>
                        <a:rPr lang="en-US" sz="1400" b="1" i="0" u="none" strike="noStrike" dirty="0">
                          <a:solidFill>
                            <a:srgbClr val="000000"/>
                          </a:solidFill>
                          <a:effectLst/>
                          <a:latin typeface="Times New Roman"/>
                        </a:rPr>
                        <a:t>301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1000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577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601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544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527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575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202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424722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756523430"/>
              </p:ext>
            </p:extLst>
          </p:nvPr>
        </p:nvGraphicFramePr>
        <p:xfrm>
          <a:off x="631302" y="1400236"/>
          <a:ext cx="7199380" cy="4549628"/>
        </p:xfrm>
        <a:graphic>
          <a:graphicData uri="http://schemas.openxmlformats.org/drawingml/2006/table">
            <a:tbl>
              <a:tblPr/>
              <a:tblGrid>
                <a:gridCol w="874691"/>
                <a:gridCol w="874691"/>
                <a:gridCol w="201852"/>
                <a:gridCol w="874691"/>
                <a:gridCol w="874691"/>
                <a:gridCol w="874691"/>
                <a:gridCol w="874691"/>
                <a:gridCol w="874691"/>
                <a:gridCol w="874691"/>
              </a:tblGrid>
              <a:tr h="280350">
                <a:tc gridSpan="9">
                  <a:txBody>
                    <a:bodyPr/>
                    <a:lstStyle/>
                    <a:p>
                      <a:pPr algn="ctr" fontAlgn="b"/>
                      <a:r>
                        <a:rPr lang="en-US" sz="1800" b="0" i="0" u="none" strike="noStrike">
                          <a:solidFill>
                            <a:srgbClr val="000000"/>
                          </a:solidFill>
                          <a:effectLst/>
                          <a:latin typeface="Times New Roman"/>
                        </a:rPr>
                        <a:t>Melting Point (K)</a:t>
                      </a:r>
                    </a:p>
                  </a:txBody>
                  <a:tcPr marL="11214" marR="11214" marT="1121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r>
              <a:tr h="246708">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He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r>
              <a:tr h="246708">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r>
              <a:tr h="172695">
                <a:tc>
                  <a:txBody>
                    <a:bodyPr/>
                    <a:lstStyle/>
                    <a:p>
                      <a:pPr algn="ctr" fontAlgn="ctr"/>
                      <a:r>
                        <a:rPr lang="en-US" sz="900" b="0" i="0" u="none" strike="noStrike" dirty="0">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r>
              <a:tr h="257922">
                <a:tc>
                  <a:txBody>
                    <a:bodyPr/>
                    <a:lstStyle/>
                    <a:p>
                      <a:pPr algn="ctr" fontAlgn="ctr"/>
                      <a:r>
                        <a:rPr lang="en-US" sz="1400" b="0" i="0" u="none" strike="noStrike" dirty="0">
                          <a:solidFill>
                            <a:srgbClr val="000000"/>
                          </a:solidFill>
                          <a:effectLst/>
                          <a:latin typeface="Times New Roman"/>
                        </a:rPr>
                        <a:t>Li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dirty="0">
                          <a:solidFill>
                            <a:srgbClr val="000000"/>
                          </a:solidFill>
                          <a:effectLst/>
                          <a:latin typeface="Times New Roman"/>
                        </a:rPr>
                        <a:t>Be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F</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Ne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r>
              <a:tr h="257922">
                <a:tc>
                  <a:txBody>
                    <a:bodyPr/>
                    <a:lstStyle/>
                    <a:p>
                      <a:pPr algn="ctr" fontAlgn="ctr"/>
                      <a:r>
                        <a:rPr lang="en-US" sz="1400" b="1" i="0" u="none" strike="noStrike">
                          <a:solidFill>
                            <a:srgbClr val="000000"/>
                          </a:solidFill>
                          <a:effectLst/>
                          <a:latin typeface="Times New Roman"/>
                        </a:rPr>
                        <a:t>454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1560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dirty="0">
                          <a:solidFill>
                            <a:srgbClr val="000000"/>
                          </a:solidFill>
                          <a:effectLst/>
                          <a:latin typeface="Times New Roman"/>
                        </a:rPr>
                        <a:t>2348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63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24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r>
              <a:tr h="179424">
                <a:tc>
                  <a:txBody>
                    <a:bodyPr/>
                    <a:lstStyle/>
                    <a:p>
                      <a:pPr algn="ctr" fontAlgn="ctr"/>
                      <a:r>
                        <a:rPr lang="en-US" sz="900" b="0" i="0" u="none" strike="noStrike" dirty="0">
                          <a:solidFill>
                            <a:srgbClr val="000000"/>
                          </a:solidFill>
                          <a:effectLst/>
                          <a:latin typeface="Times New Roman"/>
                        </a:rPr>
                        <a:t>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13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r>
              <a:tr h="257922">
                <a:tc>
                  <a:txBody>
                    <a:bodyPr/>
                    <a:lstStyle/>
                    <a:p>
                      <a:pPr algn="ctr" fontAlgn="ctr"/>
                      <a:r>
                        <a:rPr lang="en-US" sz="1400" b="0" i="0" u="none" strike="noStrike" dirty="0">
                          <a:solidFill>
                            <a:srgbClr val="000000"/>
                          </a:solidFill>
                          <a:effectLst/>
                          <a:latin typeface="Times New Roman"/>
                        </a:rPr>
                        <a:t>Na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Mg</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Ar</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r>
              <a:tr h="257922">
                <a:tc>
                  <a:txBody>
                    <a:bodyPr/>
                    <a:lstStyle/>
                    <a:p>
                      <a:pPr algn="ctr" fontAlgn="ctr"/>
                      <a:r>
                        <a:rPr lang="en-US" sz="1400" b="1" i="0" u="none" strike="noStrike" dirty="0">
                          <a:solidFill>
                            <a:srgbClr val="000000"/>
                          </a:solidFill>
                          <a:effectLst/>
                          <a:latin typeface="Times New Roman"/>
                        </a:rPr>
                        <a:t>371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923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933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1687</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172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r>
              <a:tr h="179424">
                <a:tc>
                  <a:txBody>
                    <a:bodyPr/>
                    <a:lstStyle/>
                    <a:p>
                      <a:pPr algn="ctr" fontAlgn="ctr"/>
                      <a:r>
                        <a:rPr lang="en-US" sz="900" b="0" i="0" u="none" strike="noStrike" dirty="0">
                          <a:solidFill>
                            <a:srgbClr val="000000"/>
                          </a:solidFill>
                          <a:effectLst/>
                          <a:latin typeface="Times New Roman"/>
                        </a:rPr>
                        <a:t>19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r>
              <a:tr h="257922">
                <a:tc>
                  <a:txBody>
                    <a:bodyPr/>
                    <a:lstStyle/>
                    <a:p>
                      <a:pPr algn="ctr" fontAlgn="ctr"/>
                      <a:r>
                        <a:rPr lang="en-US" sz="1400" b="0" i="0" u="none" strike="noStrike" dirty="0">
                          <a:solidFill>
                            <a:srgbClr val="000000"/>
                          </a:solidFill>
                          <a:effectLst/>
                          <a:latin typeface="Times New Roman"/>
                        </a:rPr>
                        <a:t>K</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Ca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Kr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r>
              <a:tr h="257922">
                <a:tc>
                  <a:txBody>
                    <a:bodyPr/>
                    <a:lstStyle/>
                    <a:p>
                      <a:pPr algn="ctr" fontAlgn="ctr"/>
                      <a:r>
                        <a:rPr lang="en-US" sz="1400" b="1" i="0" u="none" strike="noStrike" dirty="0">
                          <a:solidFill>
                            <a:srgbClr val="000000"/>
                          </a:solidFill>
                          <a:effectLst/>
                          <a:latin typeface="Times New Roman"/>
                        </a:rPr>
                        <a:t>337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1115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303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1211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1090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494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266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116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r>
              <a:tr h="179424">
                <a:tc>
                  <a:txBody>
                    <a:bodyPr/>
                    <a:lstStyle/>
                    <a:p>
                      <a:pPr algn="ctr" fontAlgn="ctr"/>
                      <a:r>
                        <a:rPr lang="en-US" sz="900" b="0" i="0" u="none" strike="noStrike" dirty="0">
                          <a:solidFill>
                            <a:srgbClr val="000000"/>
                          </a:solidFill>
                          <a:effectLst/>
                          <a:latin typeface="Times New Roman"/>
                        </a:rPr>
                        <a:t>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38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r>
              <a:tr h="257922">
                <a:tc>
                  <a:txBody>
                    <a:bodyPr/>
                    <a:lstStyle/>
                    <a:p>
                      <a:pPr algn="ctr" fontAlgn="ctr"/>
                      <a:r>
                        <a:rPr lang="en-US" sz="1400" b="0" i="0" u="none" strike="noStrike" dirty="0" err="1">
                          <a:solidFill>
                            <a:srgbClr val="000000"/>
                          </a:solidFill>
                          <a:effectLst/>
                          <a:latin typeface="Times New Roman"/>
                        </a:rPr>
                        <a:t>Rb</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Sr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Xe</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r>
              <a:tr h="257922">
                <a:tc>
                  <a:txBody>
                    <a:bodyPr/>
                    <a:lstStyle/>
                    <a:p>
                      <a:pPr algn="ctr" fontAlgn="ctr"/>
                      <a:r>
                        <a:rPr lang="en-US" sz="1400" b="1" i="0" u="none" strike="noStrike" dirty="0">
                          <a:solidFill>
                            <a:srgbClr val="000000"/>
                          </a:solidFill>
                          <a:effectLst/>
                          <a:latin typeface="Times New Roman"/>
                        </a:rPr>
                        <a:t>312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1050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430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505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904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723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161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r>
              <a:tr h="179424">
                <a:tc>
                  <a:txBody>
                    <a:bodyPr/>
                    <a:lstStyle/>
                    <a:p>
                      <a:pPr algn="ctr" fontAlgn="ctr"/>
                      <a:r>
                        <a:rPr lang="en-US" sz="900" b="0" i="0" u="none" strike="noStrike" dirty="0">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81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86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r>
              <a:tr h="226522">
                <a:tc>
                  <a:txBody>
                    <a:bodyPr/>
                    <a:lstStyle/>
                    <a:p>
                      <a:pPr algn="ctr" fontAlgn="ctr"/>
                      <a:r>
                        <a:rPr lang="en-US" sz="1400" b="0" i="0" u="none" strike="noStrike" dirty="0">
                          <a:solidFill>
                            <a:srgbClr val="000000"/>
                          </a:solidFill>
                          <a:effectLst/>
                          <a:latin typeface="Times New Roman"/>
                        </a:rPr>
                        <a:t>Cs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Ba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At</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Rn</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r>
              <a:tr h="226522">
                <a:tc>
                  <a:txBody>
                    <a:bodyPr/>
                    <a:lstStyle/>
                    <a:p>
                      <a:pPr algn="ctr" fontAlgn="ctr"/>
                      <a:r>
                        <a:rPr lang="en-US" sz="1400" b="1" i="0" u="none" strike="noStrike" dirty="0">
                          <a:solidFill>
                            <a:srgbClr val="000000"/>
                          </a:solidFill>
                          <a:effectLst/>
                          <a:latin typeface="Times New Roman"/>
                        </a:rPr>
                        <a:t>301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1000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577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601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544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527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575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202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11598932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70167843"/>
              </p:ext>
            </p:extLst>
          </p:nvPr>
        </p:nvGraphicFramePr>
        <p:xfrm>
          <a:off x="631302" y="1400236"/>
          <a:ext cx="7199380" cy="4549628"/>
        </p:xfrm>
        <a:graphic>
          <a:graphicData uri="http://schemas.openxmlformats.org/drawingml/2006/table">
            <a:tbl>
              <a:tblPr/>
              <a:tblGrid>
                <a:gridCol w="874691"/>
                <a:gridCol w="874691"/>
                <a:gridCol w="201852"/>
                <a:gridCol w="874691"/>
                <a:gridCol w="874691"/>
                <a:gridCol w="874691"/>
                <a:gridCol w="874691"/>
                <a:gridCol w="874691"/>
                <a:gridCol w="874691"/>
              </a:tblGrid>
              <a:tr h="280350">
                <a:tc gridSpan="9">
                  <a:txBody>
                    <a:bodyPr/>
                    <a:lstStyle/>
                    <a:p>
                      <a:pPr algn="ctr" fontAlgn="b"/>
                      <a:r>
                        <a:rPr lang="en-US" sz="1800" b="0" i="0" u="none" strike="noStrike">
                          <a:solidFill>
                            <a:srgbClr val="000000"/>
                          </a:solidFill>
                          <a:effectLst/>
                          <a:latin typeface="Times New Roman"/>
                        </a:rPr>
                        <a:t>Melting Point (K)</a:t>
                      </a:r>
                    </a:p>
                  </a:txBody>
                  <a:tcPr marL="11214" marR="11214" marT="1121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246708">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He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246708">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r h="172695">
                <a:tc>
                  <a:txBody>
                    <a:bodyPr/>
                    <a:lstStyle/>
                    <a:p>
                      <a:pPr algn="ctr" fontAlgn="ctr"/>
                      <a:r>
                        <a:rPr lang="en-US" sz="900" b="0" i="0" u="none" strike="noStrike" dirty="0">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257922">
                <a:tc>
                  <a:txBody>
                    <a:bodyPr/>
                    <a:lstStyle/>
                    <a:p>
                      <a:pPr algn="ctr" fontAlgn="ctr"/>
                      <a:r>
                        <a:rPr lang="en-US" sz="1400" b="0" i="0" u="none" strike="noStrike" dirty="0">
                          <a:solidFill>
                            <a:srgbClr val="000000"/>
                          </a:solidFill>
                          <a:effectLst/>
                          <a:latin typeface="Times New Roman"/>
                        </a:rPr>
                        <a:t>Li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dirty="0">
                          <a:solidFill>
                            <a:srgbClr val="000000"/>
                          </a:solidFill>
                          <a:effectLst/>
                          <a:latin typeface="Times New Roman"/>
                        </a:rPr>
                        <a:t>Be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dirty="0">
                          <a:solidFill>
                            <a:srgbClr val="000000"/>
                          </a:solidFill>
                          <a:effectLst/>
                          <a:latin typeface="Times New Roman"/>
                        </a:rPr>
                        <a:t>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F</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Ne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257922">
                <a:tc>
                  <a:txBody>
                    <a:bodyPr/>
                    <a:lstStyle/>
                    <a:p>
                      <a:pPr algn="ctr" fontAlgn="ctr"/>
                      <a:r>
                        <a:rPr lang="en-US" sz="1400" b="1" i="0" u="none" strike="noStrike">
                          <a:solidFill>
                            <a:srgbClr val="000000"/>
                          </a:solidFill>
                          <a:effectLst/>
                          <a:latin typeface="Times New Roman"/>
                        </a:rPr>
                        <a:t>454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1560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dirty="0">
                          <a:solidFill>
                            <a:srgbClr val="000000"/>
                          </a:solidFill>
                          <a:effectLst/>
                          <a:latin typeface="Times New Roman"/>
                        </a:rPr>
                        <a:t>2348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63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24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r h="179424">
                <a:tc>
                  <a:txBody>
                    <a:bodyPr/>
                    <a:lstStyle/>
                    <a:p>
                      <a:pPr algn="ctr" fontAlgn="ctr"/>
                      <a:r>
                        <a:rPr lang="en-US" sz="900" b="0" i="0" u="none" strike="noStrike" dirty="0">
                          <a:solidFill>
                            <a:srgbClr val="000000"/>
                          </a:solidFill>
                          <a:effectLst/>
                          <a:latin typeface="Times New Roman"/>
                        </a:rPr>
                        <a:t>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13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dirty="0">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18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257922">
                <a:tc>
                  <a:txBody>
                    <a:bodyPr/>
                    <a:lstStyle/>
                    <a:p>
                      <a:pPr algn="ctr" fontAlgn="ctr"/>
                      <a:r>
                        <a:rPr lang="en-US" sz="1400" b="0" i="0" u="none" strike="noStrike" dirty="0">
                          <a:solidFill>
                            <a:srgbClr val="000000"/>
                          </a:solidFill>
                          <a:effectLst/>
                          <a:latin typeface="Times New Roman"/>
                        </a:rPr>
                        <a:t>Na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Mg</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P</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Ar</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257922">
                <a:tc>
                  <a:txBody>
                    <a:bodyPr/>
                    <a:lstStyle/>
                    <a:p>
                      <a:pPr algn="ctr" fontAlgn="ctr"/>
                      <a:r>
                        <a:rPr lang="en-US" sz="1400" b="1" i="0" u="none" strike="noStrike" dirty="0">
                          <a:solidFill>
                            <a:srgbClr val="000000"/>
                          </a:solidFill>
                          <a:effectLst/>
                          <a:latin typeface="Times New Roman"/>
                        </a:rPr>
                        <a:t>371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923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933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1687</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388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172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r h="179424">
                <a:tc>
                  <a:txBody>
                    <a:bodyPr/>
                    <a:lstStyle/>
                    <a:p>
                      <a:pPr algn="ctr" fontAlgn="ctr"/>
                      <a:r>
                        <a:rPr lang="en-US" sz="900" b="0" i="0" u="none" strike="noStrike" dirty="0">
                          <a:solidFill>
                            <a:srgbClr val="000000"/>
                          </a:solidFill>
                          <a:effectLst/>
                          <a:latin typeface="Times New Roman"/>
                        </a:rPr>
                        <a:t>19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34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257922">
                <a:tc>
                  <a:txBody>
                    <a:bodyPr/>
                    <a:lstStyle/>
                    <a:p>
                      <a:pPr algn="ctr" fontAlgn="ctr"/>
                      <a:r>
                        <a:rPr lang="en-US" sz="1400" b="0" i="0" u="none" strike="noStrike" dirty="0">
                          <a:solidFill>
                            <a:srgbClr val="000000"/>
                          </a:solidFill>
                          <a:effectLst/>
                          <a:latin typeface="Times New Roman"/>
                        </a:rPr>
                        <a:t>K</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Ca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Se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Kr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257922">
                <a:tc>
                  <a:txBody>
                    <a:bodyPr/>
                    <a:lstStyle/>
                    <a:p>
                      <a:pPr algn="ctr" fontAlgn="ctr"/>
                      <a:r>
                        <a:rPr lang="en-US" sz="1400" b="1" i="0" u="none" strike="noStrike" dirty="0">
                          <a:solidFill>
                            <a:srgbClr val="000000"/>
                          </a:solidFill>
                          <a:effectLst/>
                          <a:latin typeface="Times New Roman"/>
                        </a:rPr>
                        <a:t>337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1115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303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1211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1090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494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266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116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r h="179424">
                <a:tc>
                  <a:txBody>
                    <a:bodyPr/>
                    <a:lstStyle/>
                    <a:p>
                      <a:pPr algn="ctr" fontAlgn="ctr"/>
                      <a:r>
                        <a:rPr lang="en-US" sz="900" b="0" i="0" u="none" strike="noStrike" dirty="0">
                          <a:solidFill>
                            <a:srgbClr val="000000"/>
                          </a:solidFill>
                          <a:effectLst/>
                          <a:latin typeface="Times New Roman"/>
                        </a:rPr>
                        <a:t>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38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51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52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257922">
                <a:tc>
                  <a:txBody>
                    <a:bodyPr/>
                    <a:lstStyle/>
                    <a:p>
                      <a:pPr algn="ctr" fontAlgn="ctr"/>
                      <a:r>
                        <a:rPr lang="en-US" sz="1400" b="0" i="0" u="none" strike="noStrike" dirty="0" err="1">
                          <a:solidFill>
                            <a:srgbClr val="000000"/>
                          </a:solidFill>
                          <a:effectLst/>
                          <a:latin typeface="Times New Roman"/>
                        </a:rPr>
                        <a:t>Rb</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Sr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Sb</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Te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Xe</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257922">
                <a:tc>
                  <a:txBody>
                    <a:bodyPr/>
                    <a:lstStyle/>
                    <a:p>
                      <a:pPr algn="ctr" fontAlgn="ctr"/>
                      <a:r>
                        <a:rPr lang="en-US" sz="1400" b="1" i="0" u="none" strike="noStrike" dirty="0">
                          <a:solidFill>
                            <a:srgbClr val="000000"/>
                          </a:solidFill>
                          <a:effectLst/>
                          <a:latin typeface="Times New Roman"/>
                        </a:rPr>
                        <a:t>312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1050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430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505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904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723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161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r h="179424">
                <a:tc>
                  <a:txBody>
                    <a:bodyPr/>
                    <a:lstStyle/>
                    <a:p>
                      <a:pPr algn="ctr" fontAlgn="ctr"/>
                      <a:r>
                        <a:rPr lang="en-US" sz="900" b="0" i="0" u="none" strike="noStrike" dirty="0">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n-US" sz="900" b="0" i="0" u="none" strike="noStrike">
                          <a:solidFill>
                            <a:srgbClr val="000000"/>
                          </a:solidFill>
                          <a:effectLst/>
                          <a:latin typeface="Times New Roman"/>
                        </a:rPr>
                        <a:t>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81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83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ctr"/>
                      <a:r>
                        <a:rPr lang="en-US" sz="900" b="0"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dirty="0">
                          <a:solidFill>
                            <a:srgbClr val="000000"/>
                          </a:solidFill>
                          <a:effectLst/>
                          <a:latin typeface="Times New Roman"/>
                        </a:rPr>
                        <a:t>86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226522">
                <a:tc>
                  <a:txBody>
                    <a:bodyPr/>
                    <a:lstStyle/>
                    <a:p>
                      <a:pPr algn="ctr" fontAlgn="ctr"/>
                      <a:r>
                        <a:rPr lang="en-US" sz="1400" b="0" i="0" u="none" strike="noStrike" dirty="0">
                          <a:solidFill>
                            <a:srgbClr val="000000"/>
                          </a:solidFill>
                          <a:effectLst/>
                          <a:latin typeface="Times New Roman"/>
                        </a:rPr>
                        <a:t>Cs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n-US" sz="1400" b="0" i="0" u="none" strike="noStrike">
                          <a:solidFill>
                            <a:srgbClr val="000000"/>
                          </a:solidFill>
                          <a:effectLst/>
                          <a:latin typeface="Times New Roman"/>
                        </a:rPr>
                        <a:t>Ba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Times New Roman"/>
                        </a:rPr>
                        <a:t>Bi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ctr" fontAlgn="ctr"/>
                      <a:r>
                        <a:rPr lang="en-US" sz="1400" b="0" i="0" u="none" strike="noStrike">
                          <a:solidFill>
                            <a:srgbClr val="000000"/>
                          </a:solidFill>
                          <a:effectLst/>
                          <a:latin typeface="Times New Roman"/>
                        </a:rPr>
                        <a:t>Po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At</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Rn</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226522">
                <a:tc>
                  <a:txBody>
                    <a:bodyPr/>
                    <a:lstStyle/>
                    <a:p>
                      <a:pPr algn="ctr" fontAlgn="ctr"/>
                      <a:r>
                        <a:rPr lang="en-US" sz="1400" b="1" i="0" u="none" strike="noStrike" dirty="0">
                          <a:solidFill>
                            <a:srgbClr val="000000"/>
                          </a:solidFill>
                          <a:effectLst/>
                          <a:latin typeface="Times New Roman"/>
                        </a:rPr>
                        <a:t>301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n-US" sz="1400" b="1" i="0" u="none" strike="noStrike">
                          <a:solidFill>
                            <a:srgbClr val="000000"/>
                          </a:solidFill>
                          <a:effectLst/>
                          <a:latin typeface="Times New Roman"/>
                        </a:rPr>
                        <a:t>1000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577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601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544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1" i="0" u="none" strike="noStrike">
                          <a:solidFill>
                            <a:srgbClr val="000000"/>
                          </a:solidFill>
                          <a:effectLst/>
                          <a:latin typeface="Times New Roman"/>
                        </a:rPr>
                        <a:t>527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575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202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7033897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560" y="235165"/>
            <a:ext cx="8172423" cy="830997"/>
          </a:xfrm>
          <a:prstGeom prst="rect">
            <a:avLst/>
          </a:prstGeom>
          <a:noFill/>
        </p:spPr>
        <p:txBody>
          <a:bodyPr wrap="square" rtlCol="0">
            <a:spAutoFit/>
          </a:bodyPr>
          <a:lstStyle/>
          <a:p>
            <a:r>
              <a:rPr lang="en-US" sz="2400" b="1" u="sng" dirty="0" smtClean="0"/>
              <a:t>Periodic Trends: </a:t>
            </a:r>
            <a:r>
              <a:rPr lang="en-US" sz="2400" i="1" dirty="0" smtClean="0"/>
              <a:t>How can we use the table to quickly make a guess about an element’s physical and chemical properties?</a:t>
            </a:r>
            <a:endParaRPr lang="en-US" sz="2400" i="1" dirty="0"/>
          </a:p>
        </p:txBody>
      </p:sp>
      <p:sp>
        <p:nvSpPr>
          <p:cNvPr id="4" name="TextBox 3"/>
          <p:cNvSpPr txBox="1"/>
          <p:nvPr/>
        </p:nvSpPr>
        <p:spPr>
          <a:xfrm>
            <a:off x="411561" y="2119578"/>
            <a:ext cx="8172423" cy="923330"/>
          </a:xfrm>
          <a:prstGeom prst="rect">
            <a:avLst/>
          </a:prstGeom>
          <a:noFill/>
        </p:spPr>
        <p:txBody>
          <a:bodyPr wrap="square" rtlCol="0">
            <a:spAutoFit/>
          </a:bodyPr>
          <a:lstStyle/>
          <a:p>
            <a:r>
              <a:rPr lang="en-US" b="1" u="sng" dirty="0" smtClean="0"/>
              <a:t>Most Likely Charge:  </a:t>
            </a:r>
            <a:r>
              <a:rPr lang="en-US" dirty="0" smtClean="0"/>
              <a:t>When an atom interacts with other atoms it will either gain or lose electrons.  How do we know whether an atom will gain or lose?  And, how many electrons will it gain or lose?</a:t>
            </a:r>
            <a:endParaRPr lang="en-US" dirty="0"/>
          </a:p>
        </p:txBody>
      </p:sp>
      <p:sp>
        <p:nvSpPr>
          <p:cNvPr id="6" name="TextBox 5"/>
          <p:cNvSpPr txBox="1"/>
          <p:nvPr/>
        </p:nvSpPr>
        <p:spPr>
          <a:xfrm>
            <a:off x="411561" y="1316924"/>
            <a:ext cx="8231217" cy="369332"/>
          </a:xfrm>
          <a:prstGeom prst="rect">
            <a:avLst/>
          </a:prstGeom>
          <a:noFill/>
        </p:spPr>
        <p:txBody>
          <a:bodyPr wrap="square" rtlCol="0">
            <a:spAutoFit/>
          </a:bodyPr>
          <a:lstStyle/>
          <a:p>
            <a:r>
              <a:rPr lang="en-US" b="1" u="sng" dirty="0" smtClean="0"/>
              <a:t>Atomic Radius:  </a:t>
            </a:r>
            <a:r>
              <a:rPr lang="en-US" dirty="0" smtClean="0"/>
              <a:t>How big is an atom? How can we tell just by looking at the table?</a:t>
            </a:r>
            <a:endParaRPr lang="en-US" dirty="0"/>
          </a:p>
        </p:txBody>
      </p:sp>
      <p:sp>
        <p:nvSpPr>
          <p:cNvPr id="7" name="TextBox 6"/>
          <p:cNvSpPr txBox="1"/>
          <p:nvPr/>
        </p:nvSpPr>
        <p:spPr>
          <a:xfrm>
            <a:off x="411561" y="3402287"/>
            <a:ext cx="8231217" cy="646331"/>
          </a:xfrm>
          <a:prstGeom prst="rect">
            <a:avLst/>
          </a:prstGeom>
          <a:noFill/>
        </p:spPr>
        <p:txBody>
          <a:bodyPr wrap="square" rtlCol="0">
            <a:spAutoFit/>
          </a:bodyPr>
          <a:lstStyle/>
          <a:p>
            <a:r>
              <a:rPr lang="en-US" b="1" u="sng" dirty="0" smtClean="0"/>
              <a:t>Ionic Radius:  </a:t>
            </a:r>
            <a:r>
              <a:rPr lang="en-US" dirty="0" smtClean="0"/>
              <a:t>How big is an atom AFTER it has gained or lost electrons? How can we tell just by looking at the table?</a:t>
            </a:r>
            <a:endParaRPr lang="en-US" dirty="0"/>
          </a:p>
        </p:txBody>
      </p:sp>
      <p:sp>
        <p:nvSpPr>
          <p:cNvPr id="8" name="TextBox 7"/>
          <p:cNvSpPr txBox="1"/>
          <p:nvPr/>
        </p:nvSpPr>
        <p:spPr>
          <a:xfrm>
            <a:off x="411561" y="4565667"/>
            <a:ext cx="8597225" cy="369332"/>
          </a:xfrm>
          <a:prstGeom prst="rect">
            <a:avLst/>
          </a:prstGeom>
          <a:noFill/>
        </p:spPr>
        <p:txBody>
          <a:bodyPr wrap="none" rtlCol="0">
            <a:spAutoFit/>
          </a:bodyPr>
          <a:lstStyle/>
          <a:p>
            <a:r>
              <a:rPr lang="en-US" b="1" u="sng" dirty="0" smtClean="0"/>
              <a:t>Electronegativity: </a:t>
            </a:r>
            <a:r>
              <a:rPr lang="en-US" dirty="0" smtClean="0"/>
              <a:t> a measure of an atom’s ability to grab electrons from other elements</a:t>
            </a:r>
          </a:p>
        </p:txBody>
      </p:sp>
      <p:sp>
        <p:nvSpPr>
          <p:cNvPr id="9" name="TextBox 8"/>
          <p:cNvSpPr txBox="1"/>
          <p:nvPr/>
        </p:nvSpPr>
        <p:spPr>
          <a:xfrm>
            <a:off x="411561" y="5247646"/>
            <a:ext cx="8616023" cy="369332"/>
          </a:xfrm>
          <a:prstGeom prst="rect">
            <a:avLst/>
          </a:prstGeom>
          <a:noFill/>
        </p:spPr>
        <p:txBody>
          <a:bodyPr wrap="none" rtlCol="0">
            <a:spAutoFit/>
          </a:bodyPr>
          <a:lstStyle/>
          <a:p>
            <a:r>
              <a:rPr lang="en-US" b="1" u="sng" dirty="0" smtClean="0"/>
              <a:t>Ionization Energy:</a:t>
            </a:r>
            <a:r>
              <a:rPr lang="en-US" dirty="0" smtClean="0"/>
              <a:t> a measure of how difficult it is to remove an electron from that atom</a:t>
            </a:r>
          </a:p>
        </p:txBody>
      </p:sp>
    </p:spTree>
    <p:extLst>
      <p:ext uri="{BB962C8B-B14F-4D97-AF65-F5344CB8AC3E}">
        <p14:creationId xmlns:p14="http://schemas.microsoft.com/office/powerpoint/2010/main" val="29847561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60099299"/>
              </p:ext>
            </p:extLst>
          </p:nvPr>
        </p:nvGraphicFramePr>
        <p:xfrm>
          <a:off x="972310" y="953423"/>
          <a:ext cx="7199380" cy="4549628"/>
        </p:xfrm>
        <a:graphic>
          <a:graphicData uri="http://schemas.openxmlformats.org/drawingml/2006/table">
            <a:tbl>
              <a:tblPr/>
              <a:tblGrid>
                <a:gridCol w="874691"/>
                <a:gridCol w="874691"/>
                <a:gridCol w="201852"/>
                <a:gridCol w="874691"/>
                <a:gridCol w="874691"/>
                <a:gridCol w="874691"/>
                <a:gridCol w="874691"/>
                <a:gridCol w="874691"/>
                <a:gridCol w="874691"/>
              </a:tblGrid>
              <a:tr h="280350">
                <a:tc gridSpan="9">
                  <a:txBody>
                    <a:bodyPr/>
                    <a:lstStyle/>
                    <a:p>
                      <a:pPr algn="ctr" fontAlgn="b"/>
                      <a:r>
                        <a:rPr lang="en-US" sz="1800" b="0" i="0" u="none" strike="noStrike" dirty="0">
                          <a:solidFill>
                            <a:srgbClr val="000000"/>
                          </a:solidFill>
                          <a:effectLst/>
                          <a:latin typeface="Times New Roman"/>
                        </a:rPr>
                        <a:t>Atomic Radius (pm)</a:t>
                      </a:r>
                    </a:p>
                  </a:txBody>
                  <a:tcPr marL="11214" marR="11214" marT="1121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r>
              <a:tr h="172695">
                <a:tc>
                  <a:txBody>
                    <a:bodyPr/>
                    <a:lstStyle/>
                    <a:p>
                      <a:pPr algn="ctr" fontAlgn="ctr"/>
                      <a:r>
                        <a:rPr lang="en-US" sz="900" b="0"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46708">
                <a:tc>
                  <a:txBody>
                    <a:bodyPr/>
                    <a:lstStyle/>
                    <a:p>
                      <a:pPr algn="ctr" fontAlgn="ctr"/>
                      <a:r>
                        <a:rPr lang="en-US" sz="1400" b="0" i="0" u="none" strike="noStrike">
                          <a:solidFill>
                            <a:srgbClr val="000000"/>
                          </a:solidFill>
                          <a:effectLst/>
                          <a:latin typeface="Times New Roman"/>
                        </a:rPr>
                        <a:t>H</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6708">
                <a:tc>
                  <a:txBody>
                    <a:bodyPr/>
                    <a:lstStyle/>
                    <a:p>
                      <a:pPr algn="ctr" fontAlgn="ctr"/>
                      <a:r>
                        <a:rPr lang="en-US" sz="1400" b="1" i="0" u="none" strike="noStrike">
                          <a:solidFill>
                            <a:srgbClr val="000000"/>
                          </a:solidFill>
                          <a:effectLst/>
                          <a:latin typeface="Times New Roman"/>
                        </a:rPr>
                        <a:t>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2695">
                <a:tc>
                  <a:txBody>
                    <a:bodyPr/>
                    <a:lstStyle/>
                    <a:p>
                      <a:pPr algn="ctr" fontAlgn="ctr"/>
                      <a:r>
                        <a:rPr lang="en-US" sz="900" b="0" i="0" u="none" strike="noStrike" dirty="0">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Li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F</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167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87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67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13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Na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Mg</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190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118</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111</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96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88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79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71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19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K</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Kr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243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194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136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125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94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88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Rb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Xe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265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219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123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81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26522">
                <a:tc>
                  <a:txBody>
                    <a:bodyPr/>
                    <a:lstStyle/>
                    <a:p>
                      <a:pPr algn="ctr" fontAlgn="ctr"/>
                      <a:r>
                        <a:rPr lang="en-US" sz="1400" b="0" i="0" u="none" strike="noStrike">
                          <a:solidFill>
                            <a:srgbClr val="000000"/>
                          </a:solidFill>
                          <a:effectLst/>
                          <a:latin typeface="Times New Roman"/>
                        </a:rPr>
                        <a:t>Cs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At</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Rn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26522">
                <a:tc>
                  <a:txBody>
                    <a:bodyPr/>
                    <a:lstStyle/>
                    <a:p>
                      <a:pPr algn="ctr" fontAlgn="ctr"/>
                      <a:r>
                        <a:rPr lang="en-US" sz="1400" b="1" i="0" u="none" strike="noStrike">
                          <a:solidFill>
                            <a:srgbClr val="000000"/>
                          </a:solidFill>
                          <a:effectLst/>
                          <a:latin typeface="Times New Roman"/>
                        </a:rPr>
                        <a:t>298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143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127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120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730035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084934" y="1596145"/>
          <a:ext cx="974131" cy="4534074"/>
        </p:xfrm>
        <a:graphic>
          <a:graphicData uri="http://schemas.openxmlformats.org/drawingml/2006/table">
            <a:tbl>
              <a:tblPr/>
              <a:tblGrid>
                <a:gridCol w="974131"/>
              </a:tblGrid>
              <a:tr h="187333">
                <a:tc>
                  <a:txBody>
                    <a:bodyPr/>
                    <a:lstStyle/>
                    <a:p>
                      <a:pPr algn="ctr" fontAlgn="ctr"/>
                      <a:r>
                        <a:rPr lang="en-US" sz="1000" b="0" i="0" u="none" strike="noStrike">
                          <a:solidFill>
                            <a:srgbClr val="000000"/>
                          </a:solidFill>
                          <a:effectLst/>
                          <a:latin typeface="Times New Roman"/>
                        </a:rPr>
                        <a:t>1</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74755">
                <a:tc>
                  <a:txBody>
                    <a:bodyPr/>
                    <a:lstStyle/>
                    <a:p>
                      <a:pPr algn="ctr" fontAlgn="ctr"/>
                      <a:r>
                        <a:rPr lang="en-US" sz="1600" b="0" i="0" u="none" strike="noStrike">
                          <a:solidFill>
                            <a:srgbClr val="000000"/>
                          </a:solidFill>
                          <a:effectLst/>
                          <a:latin typeface="Times New Roman"/>
                        </a:rPr>
                        <a:t>H</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74755">
                <a:tc>
                  <a:txBody>
                    <a:bodyPr/>
                    <a:lstStyle/>
                    <a:p>
                      <a:pPr algn="ctr" fontAlgn="ctr"/>
                      <a:r>
                        <a:rPr lang="en-US" sz="1600" b="1" i="0" u="none" strike="noStrike">
                          <a:solidFill>
                            <a:srgbClr val="000000"/>
                          </a:solidFill>
                          <a:effectLst/>
                          <a:latin typeface="Times New Roman"/>
                        </a:rPr>
                        <a:t>53</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87333">
                <a:tc>
                  <a:txBody>
                    <a:bodyPr/>
                    <a:lstStyle/>
                    <a:p>
                      <a:pPr algn="ctr" fontAlgn="ctr"/>
                      <a:r>
                        <a:rPr lang="en-US" sz="1000" b="0" i="0" u="none" strike="noStrike">
                          <a:solidFill>
                            <a:srgbClr val="000000"/>
                          </a:solidFill>
                          <a:effectLst/>
                          <a:latin typeface="Times New Roman"/>
                        </a:rPr>
                        <a:t>3</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87244">
                <a:tc>
                  <a:txBody>
                    <a:bodyPr/>
                    <a:lstStyle/>
                    <a:p>
                      <a:pPr algn="ctr" fontAlgn="ctr"/>
                      <a:r>
                        <a:rPr lang="en-US" sz="1600" b="0" i="0" u="none" strike="noStrike">
                          <a:solidFill>
                            <a:srgbClr val="000000"/>
                          </a:solidFill>
                          <a:effectLst/>
                          <a:latin typeface="Times New Roman"/>
                        </a:rPr>
                        <a:t>Li</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7244">
                <a:tc>
                  <a:txBody>
                    <a:bodyPr/>
                    <a:lstStyle/>
                    <a:p>
                      <a:pPr algn="ctr" fontAlgn="ctr"/>
                      <a:r>
                        <a:rPr lang="en-US" sz="1600" b="1" i="0" u="none" strike="noStrike">
                          <a:solidFill>
                            <a:srgbClr val="000000"/>
                          </a:solidFill>
                          <a:effectLst/>
                          <a:latin typeface="Times New Roman"/>
                        </a:rPr>
                        <a:t>167</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9822">
                <a:tc>
                  <a:txBody>
                    <a:bodyPr/>
                    <a:lstStyle/>
                    <a:p>
                      <a:pPr algn="ctr" fontAlgn="ctr"/>
                      <a:r>
                        <a:rPr lang="en-US" sz="1000" b="0" i="0" u="none" strike="noStrike">
                          <a:solidFill>
                            <a:srgbClr val="000000"/>
                          </a:solidFill>
                          <a:effectLst/>
                          <a:latin typeface="Times New Roman"/>
                        </a:rPr>
                        <a:t>11</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87244">
                <a:tc>
                  <a:txBody>
                    <a:bodyPr/>
                    <a:lstStyle/>
                    <a:p>
                      <a:pPr algn="ctr" fontAlgn="ctr"/>
                      <a:r>
                        <a:rPr lang="en-US" sz="1600" b="0" i="0" u="none" strike="noStrike">
                          <a:solidFill>
                            <a:srgbClr val="000000"/>
                          </a:solidFill>
                          <a:effectLst/>
                          <a:latin typeface="Times New Roman"/>
                        </a:rPr>
                        <a:t>Na</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7244">
                <a:tc>
                  <a:txBody>
                    <a:bodyPr/>
                    <a:lstStyle/>
                    <a:p>
                      <a:pPr algn="ctr" fontAlgn="ctr"/>
                      <a:r>
                        <a:rPr lang="en-US" sz="1600" b="1" i="0" u="none" strike="noStrike">
                          <a:solidFill>
                            <a:srgbClr val="000000"/>
                          </a:solidFill>
                          <a:effectLst/>
                          <a:latin typeface="Times New Roman"/>
                        </a:rPr>
                        <a:t>190</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9822">
                <a:tc>
                  <a:txBody>
                    <a:bodyPr/>
                    <a:lstStyle/>
                    <a:p>
                      <a:pPr algn="ctr" fontAlgn="ctr"/>
                      <a:r>
                        <a:rPr lang="en-US" sz="1000" b="0" i="0" u="none" strike="noStrike">
                          <a:solidFill>
                            <a:srgbClr val="000000"/>
                          </a:solidFill>
                          <a:effectLst/>
                          <a:latin typeface="Times New Roman"/>
                        </a:rPr>
                        <a:t>19</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87244">
                <a:tc>
                  <a:txBody>
                    <a:bodyPr/>
                    <a:lstStyle/>
                    <a:p>
                      <a:pPr algn="ctr" fontAlgn="ctr"/>
                      <a:r>
                        <a:rPr lang="en-US" sz="1600" b="0" i="0" u="none" strike="noStrike">
                          <a:solidFill>
                            <a:srgbClr val="000000"/>
                          </a:solidFill>
                          <a:effectLst/>
                          <a:latin typeface="Times New Roman"/>
                        </a:rPr>
                        <a:t>K</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7244">
                <a:tc>
                  <a:txBody>
                    <a:bodyPr/>
                    <a:lstStyle/>
                    <a:p>
                      <a:pPr algn="ctr" fontAlgn="ctr"/>
                      <a:r>
                        <a:rPr lang="en-US" sz="1600" b="1" i="0" u="none" strike="noStrike">
                          <a:solidFill>
                            <a:srgbClr val="000000"/>
                          </a:solidFill>
                          <a:effectLst/>
                          <a:latin typeface="Times New Roman"/>
                        </a:rPr>
                        <a:t>243</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9822">
                <a:tc>
                  <a:txBody>
                    <a:bodyPr/>
                    <a:lstStyle/>
                    <a:p>
                      <a:pPr algn="ctr" fontAlgn="ctr"/>
                      <a:r>
                        <a:rPr lang="en-US" sz="1000" b="0" i="0" u="none" strike="noStrike">
                          <a:solidFill>
                            <a:srgbClr val="000000"/>
                          </a:solidFill>
                          <a:effectLst/>
                          <a:latin typeface="Times New Roman"/>
                        </a:rPr>
                        <a:t>37</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87244">
                <a:tc>
                  <a:txBody>
                    <a:bodyPr/>
                    <a:lstStyle/>
                    <a:p>
                      <a:pPr algn="ctr" fontAlgn="ctr"/>
                      <a:r>
                        <a:rPr lang="en-US" sz="1600" b="0" i="0" u="none" strike="noStrike">
                          <a:solidFill>
                            <a:srgbClr val="000000"/>
                          </a:solidFill>
                          <a:effectLst/>
                          <a:latin typeface="Times New Roman"/>
                        </a:rPr>
                        <a:t>Rb</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87244">
                <a:tc>
                  <a:txBody>
                    <a:bodyPr/>
                    <a:lstStyle/>
                    <a:p>
                      <a:pPr algn="ctr" fontAlgn="ctr"/>
                      <a:r>
                        <a:rPr lang="en-US" sz="1600" b="1" i="0" u="none" strike="noStrike">
                          <a:solidFill>
                            <a:srgbClr val="000000"/>
                          </a:solidFill>
                          <a:effectLst/>
                          <a:latin typeface="Times New Roman"/>
                        </a:rPr>
                        <a:t>265</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9822">
                <a:tc>
                  <a:txBody>
                    <a:bodyPr/>
                    <a:lstStyle/>
                    <a:p>
                      <a:pPr algn="ctr" fontAlgn="ctr"/>
                      <a:r>
                        <a:rPr lang="en-US" sz="1000" b="0" i="0" u="none" strike="noStrike">
                          <a:solidFill>
                            <a:srgbClr val="000000"/>
                          </a:solidFill>
                          <a:effectLst/>
                          <a:latin typeface="Times New Roman"/>
                        </a:rPr>
                        <a:t>55</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2275">
                <a:tc>
                  <a:txBody>
                    <a:bodyPr/>
                    <a:lstStyle/>
                    <a:p>
                      <a:pPr algn="ctr" fontAlgn="ctr"/>
                      <a:r>
                        <a:rPr lang="en-US" sz="1600" b="0" i="0" u="none" strike="noStrike">
                          <a:solidFill>
                            <a:srgbClr val="000000"/>
                          </a:solidFill>
                          <a:effectLst/>
                          <a:latin typeface="Times New Roman"/>
                        </a:rPr>
                        <a:t>Cs</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2275">
                <a:tc>
                  <a:txBody>
                    <a:bodyPr/>
                    <a:lstStyle/>
                    <a:p>
                      <a:pPr algn="ctr" fontAlgn="ctr"/>
                      <a:r>
                        <a:rPr lang="en-US" sz="1600" b="1" i="0" u="none" strike="noStrike" dirty="0">
                          <a:solidFill>
                            <a:srgbClr val="000000"/>
                          </a:solidFill>
                          <a:effectLst/>
                          <a:latin typeface="Times New Roman"/>
                        </a:rPr>
                        <a:t>298</a:t>
                      </a:r>
                    </a:p>
                  </a:txBody>
                  <a:tcPr marL="12489" marR="12489" marT="124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1481619" y="991159"/>
            <a:ext cx="6302965" cy="369332"/>
          </a:xfrm>
          <a:prstGeom prst="rect">
            <a:avLst/>
          </a:prstGeom>
          <a:noFill/>
        </p:spPr>
        <p:txBody>
          <a:bodyPr wrap="none" rtlCol="0">
            <a:spAutoFit/>
          </a:bodyPr>
          <a:lstStyle/>
          <a:p>
            <a:r>
              <a:rPr lang="en-US" dirty="0" smtClean="0"/>
              <a:t>Atomic Radius: Why do atoms get larger as we go down a family?</a:t>
            </a:r>
            <a:endParaRPr lang="en-US" dirty="0"/>
          </a:p>
        </p:txBody>
      </p:sp>
    </p:spTree>
    <p:extLst>
      <p:ext uri="{BB962C8B-B14F-4D97-AF65-F5344CB8AC3E}">
        <p14:creationId xmlns:p14="http://schemas.microsoft.com/office/powerpoint/2010/main" val="41901014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55176974"/>
              </p:ext>
            </p:extLst>
          </p:nvPr>
        </p:nvGraphicFramePr>
        <p:xfrm>
          <a:off x="495300" y="3473291"/>
          <a:ext cx="8153400" cy="779780"/>
        </p:xfrm>
        <a:graphic>
          <a:graphicData uri="http://schemas.openxmlformats.org/drawingml/2006/table">
            <a:tbl>
              <a:tblPr/>
              <a:tblGrid>
                <a:gridCol w="990600"/>
                <a:gridCol w="990600"/>
                <a:gridCol w="228600"/>
                <a:gridCol w="990600"/>
                <a:gridCol w="990600"/>
                <a:gridCol w="990600"/>
                <a:gridCol w="990600"/>
                <a:gridCol w="990600"/>
                <a:gridCol w="990600"/>
              </a:tblGrid>
              <a:tr h="190500">
                <a:tc>
                  <a:txBody>
                    <a:bodyPr/>
                    <a:lstStyle/>
                    <a:p>
                      <a:pPr algn="ctr" fontAlgn="ctr"/>
                      <a:r>
                        <a:rPr lang="en-US" sz="1000" b="0" i="0" u="none" strike="noStrike">
                          <a:solidFill>
                            <a:srgbClr val="000000"/>
                          </a:solidFill>
                          <a:effectLst/>
                          <a:latin typeface="Times New Roman"/>
                        </a:rPr>
                        <a:t>3</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1000" b="0" i="0" u="none" strike="noStrike">
                          <a:solidFill>
                            <a:srgbClr val="000000"/>
                          </a:solidFill>
                          <a:effectLst/>
                          <a:latin typeface="Times New Roman"/>
                        </a:rPr>
                        <a:t>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7</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9</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Times New Roman"/>
                        </a:rPr>
                        <a:t>10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92100">
                <a:tc>
                  <a:txBody>
                    <a:bodyPr/>
                    <a:lstStyle/>
                    <a:p>
                      <a:pPr algn="ctr" fontAlgn="ctr"/>
                      <a:r>
                        <a:rPr lang="en-US" sz="1600" b="0" i="0" u="none" strike="noStrike">
                          <a:solidFill>
                            <a:srgbClr val="000000"/>
                          </a:solidFill>
                          <a:effectLst/>
                          <a:latin typeface="Times New Roman"/>
                        </a:rPr>
                        <a:t>Li</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Be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dirty="0">
                          <a:solidFill>
                            <a:srgbClr val="000000"/>
                          </a:solidFill>
                          <a:effectLst/>
                          <a:latin typeface="Times New Roman"/>
                        </a:rPr>
                        <a:t>B</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C</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O</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F</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effectLst/>
                          <a:latin typeface="Times New Roman"/>
                        </a:rPr>
                        <a:t>Ne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92100">
                <a:tc>
                  <a:txBody>
                    <a:bodyPr/>
                    <a:lstStyle/>
                    <a:p>
                      <a:pPr algn="ctr" fontAlgn="ctr"/>
                      <a:r>
                        <a:rPr lang="en-US" sz="1600" b="1" i="0" u="none" strike="noStrike">
                          <a:solidFill>
                            <a:srgbClr val="000000"/>
                          </a:solidFill>
                          <a:effectLst/>
                          <a:latin typeface="Times New Roman"/>
                        </a:rPr>
                        <a:t>167</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112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dirty="0">
                          <a:solidFill>
                            <a:srgbClr val="000000"/>
                          </a:solidFill>
                          <a:effectLst/>
                          <a:latin typeface="Times New Roman"/>
                        </a:rPr>
                        <a:t>87</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dirty="0">
                          <a:solidFill>
                            <a:srgbClr val="000000"/>
                          </a:solidFill>
                          <a:effectLst/>
                          <a:latin typeface="Times New Roman"/>
                        </a:rPr>
                        <a:t>67</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56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48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Times New Roman"/>
                        </a:rPr>
                        <a:t>42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Times New Roman"/>
                        </a:rPr>
                        <a:t>38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811363" y="971108"/>
            <a:ext cx="7738680" cy="369332"/>
          </a:xfrm>
          <a:prstGeom prst="rect">
            <a:avLst/>
          </a:prstGeom>
          <a:noFill/>
        </p:spPr>
        <p:txBody>
          <a:bodyPr wrap="none" rtlCol="0">
            <a:spAutoFit/>
          </a:bodyPr>
          <a:lstStyle/>
          <a:p>
            <a:r>
              <a:rPr lang="en-US" dirty="0" smtClean="0"/>
              <a:t>Atomic Radius: Why do atoms get smaller as we go from left to right in a period?</a:t>
            </a:r>
            <a:endParaRPr lang="en-US" dirty="0"/>
          </a:p>
        </p:txBody>
      </p:sp>
    </p:spTree>
    <p:extLst>
      <p:ext uri="{BB962C8B-B14F-4D97-AF65-F5344CB8AC3E}">
        <p14:creationId xmlns:p14="http://schemas.microsoft.com/office/powerpoint/2010/main" val="259917311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19055727"/>
              </p:ext>
            </p:extLst>
          </p:nvPr>
        </p:nvGraphicFramePr>
        <p:xfrm>
          <a:off x="854721" y="427052"/>
          <a:ext cx="7199380" cy="4549628"/>
        </p:xfrm>
        <a:graphic>
          <a:graphicData uri="http://schemas.openxmlformats.org/drawingml/2006/table">
            <a:tbl>
              <a:tblPr/>
              <a:tblGrid>
                <a:gridCol w="874691"/>
                <a:gridCol w="874691"/>
                <a:gridCol w="201852"/>
                <a:gridCol w="874691"/>
                <a:gridCol w="874691"/>
                <a:gridCol w="874691"/>
                <a:gridCol w="874691"/>
                <a:gridCol w="874691"/>
                <a:gridCol w="874691"/>
              </a:tblGrid>
              <a:tr h="280350">
                <a:tc gridSpan="9">
                  <a:txBody>
                    <a:bodyPr/>
                    <a:lstStyle/>
                    <a:p>
                      <a:pPr algn="ctr" fontAlgn="b"/>
                      <a:r>
                        <a:rPr lang="en-US" sz="1800" b="0" i="0" u="none" strike="noStrike" dirty="0">
                          <a:solidFill>
                            <a:srgbClr val="000000"/>
                          </a:solidFill>
                          <a:effectLst/>
                          <a:latin typeface="Times New Roman"/>
                        </a:rPr>
                        <a:t>Most Likely Charge</a:t>
                      </a:r>
                    </a:p>
                  </a:txBody>
                  <a:tcPr marL="11214" marR="11214" marT="1121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r>
              <a:tr h="172695">
                <a:tc>
                  <a:txBody>
                    <a:bodyPr/>
                    <a:lstStyle/>
                    <a:p>
                      <a:pPr algn="ctr" fontAlgn="ctr"/>
                      <a:r>
                        <a:rPr lang="en-US" sz="900" b="0"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r>
              <a:tr h="246708">
                <a:tc>
                  <a:txBody>
                    <a:bodyPr/>
                    <a:lstStyle/>
                    <a:p>
                      <a:pPr algn="ctr" fontAlgn="ctr"/>
                      <a:r>
                        <a:rPr lang="en-US" sz="1400" b="0" i="0" u="none" strike="noStrike">
                          <a:solidFill>
                            <a:srgbClr val="000000"/>
                          </a:solidFill>
                          <a:effectLst/>
                          <a:latin typeface="Times New Roman"/>
                        </a:rPr>
                        <a:t>H</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r>
              <a:tr h="246708">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r>
              <a:tr h="172695">
                <a:tc>
                  <a:txBody>
                    <a:bodyPr/>
                    <a:lstStyle/>
                    <a:p>
                      <a:pPr algn="ctr" fontAlgn="ctr"/>
                      <a:r>
                        <a:rPr lang="en-US" sz="900" b="0" i="0" u="none" strike="noStrike">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Li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F</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13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Na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Mg</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+4,-4</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-2,+2,+4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19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K</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Kr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+4,+2,-4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-2,+2,+4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Rb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Xe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+4,+2,-4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+5,+3,-3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55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81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26522">
                <a:tc>
                  <a:txBody>
                    <a:bodyPr/>
                    <a:lstStyle/>
                    <a:p>
                      <a:pPr algn="ctr" fontAlgn="ctr"/>
                      <a:r>
                        <a:rPr lang="en-US" sz="1400" b="0" i="0" u="none" strike="noStrike">
                          <a:solidFill>
                            <a:srgbClr val="000000"/>
                          </a:solidFill>
                          <a:effectLst/>
                          <a:latin typeface="Times New Roman"/>
                        </a:rPr>
                        <a:t>Cs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At</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Rn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26522">
                <a:tc>
                  <a:txBody>
                    <a:bodyPr/>
                    <a:lstStyle/>
                    <a:p>
                      <a:pPr algn="ctr" fontAlgn="ctr"/>
                      <a:r>
                        <a:rPr lang="en-US" sz="1400" b="1"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7650390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536" y="230338"/>
            <a:ext cx="8991464" cy="461665"/>
          </a:xfrm>
          <a:prstGeom prst="rect">
            <a:avLst/>
          </a:prstGeom>
          <a:noFill/>
        </p:spPr>
        <p:txBody>
          <a:bodyPr wrap="none" rtlCol="0">
            <a:spAutoFit/>
          </a:bodyPr>
          <a:lstStyle/>
          <a:p>
            <a:r>
              <a:rPr lang="en-US" sz="2400" b="1" dirty="0" smtClean="0"/>
              <a:t>Ionic Radius</a:t>
            </a:r>
            <a:r>
              <a:rPr lang="en-US" sz="2400" b="1" dirty="0" smtClean="0"/>
              <a:t>: </a:t>
            </a:r>
            <a:r>
              <a:rPr lang="en-US" dirty="0" smtClean="0"/>
              <a:t>Why </a:t>
            </a:r>
            <a:r>
              <a:rPr lang="en-US" dirty="0" smtClean="0"/>
              <a:t>are POSITIVE ions smaller than the atoms from which they are formed?</a:t>
            </a:r>
            <a:endParaRPr lang="en-US" dirty="0"/>
          </a:p>
        </p:txBody>
      </p:sp>
      <p:pic>
        <p:nvPicPr>
          <p:cNvPr id="5" name="Picture 4"/>
          <p:cNvPicPr>
            <a:picLocks noChangeAspect="1"/>
          </p:cNvPicPr>
          <p:nvPr/>
        </p:nvPicPr>
        <p:blipFill>
          <a:blip r:embed="rId2"/>
          <a:stretch>
            <a:fillRect/>
          </a:stretch>
        </p:blipFill>
        <p:spPr>
          <a:xfrm>
            <a:off x="2681025" y="734628"/>
            <a:ext cx="6087000" cy="5300726"/>
          </a:xfrm>
          <a:prstGeom prst="rect">
            <a:avLst/>
          </a:prstGeom>
        </p:spPr>
      </p:pic>
      <p:sp>
        <p:nvSpPr>
          <p:cNvPr id="6" name="TextBox 5"/>
          <p:cNvSpPr txBox="1"/>
          <p:nvPr/>
        </p:nvSpPr>
        <p:spPr>
          <a:xfrm>
            <a:off x="1881421" y="6349456"/>
            <a:ext cx="5341652" cy="276999"/>
          </a:xfrm>
          <a:prstGeom prst="rect">
            <a:avLst/>
          </a:prstGeom>
          <a:noFill/>
        </p:spPr>
        <p:txBody>
          <a:bodyPr wrap="none" rtlCol="0">
            <a:spAutoFit/>
          </a:bodyPr>
          <a:lstStyle/>
          <a:p>
            <a:r>
              <a:rPr lang="en-US" sz="1200" dirty="0"/>
              <a:t>Image from http://</a:t>
            </a:r>
            <a:r>
              <a:rPr lang="en-US" sz="1200" dirty="0" err="1"/>
              <a:t>en.wikipedia.org</a:t>
            </a:r>
            <a:r>
              <a:rPr lang="en-US" sz="1200" dirty="0"/>
              <a:t>/wiki/File:Atomic_%26_ionic_radii.svg#filelinks </a:t>
            </a:r>
          </a:p>
        </p:txBody>
      </p:sp>
    </p:spTree>
    <p:extLst>
      <p:ext uri="{BB962C8B-B14F-4D97-AF65-F5344CB8AC3E}">
        <p14:creationId xmlns:p14="http://schemas.microsoft.com/office/powerpoint/2010/main" val="328529860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536" y="230338"/>
            <a:ext cx="8999767" cy="461665"/>
          </a:xfrm>
          <a:prstGeom prst="rect">
            <a:avLst/>
          </a:prstGeom>
          <a:noFill/>
        </p:spPr>
        <p:txBody>
          <a:bodyPr wrap="none" rtlCol="0">
            <a:spAutoFit/>
          </a:bodyPr>
          <a:lstStyle/>
          <a:p>
            <a:r>
              <a:rPr lang="en-US" sz="2400" b="1" dirty="0" smtClean="0"/>
              <a:t>Ionic Radius</a:t>
            </a:r>
            <a:r>
              <a:rPr lang="en-US" sz="2400" b="1" dirty="0" smtClean="0"/>
              <a:t>: </a:t>
            </a:r>
            <a:r>
              <a:rPr lang="en-US" dirty="0" smtClean="0"/>
              <a:t>Why </a:t>
            </a:r>
            <a:r>
              <a:rPr lang="en-US" dirty="0" smtClean="0"/>
              <a:t>are NEGATIVE ions larger than the atoms from which they are formed?</a:t>
            </a:r>
            <a:endParaRPr lang="en-US" dirty="0"/>
          </a:p>
        </p:txBody>
      </p:sp>
      <p:pic>
        <p:nvPicPr>
          <p:cNvPr id="5" name="Picture 4"/>
          <p:cNvPicPr>
            <a:picLocks noChangeAspect="1"/>
          </p:cNvPicPr>
          <p:nvPr/>
        </p:nvPicPr>
        <p:blipFill>
          <a:blip r:embed="rId3"/>
          <a:stretch>
            <a:fillRect/>
          </a:stretch>
        </p:blipFill>
        <p:spPr>
          <a:xfrm>
            <a:off x="2681025" y="734628"/>
            <a:ext cx="6087000" cy="5300726"/>
          </a:xfrm>
          <a:prstGeom prst="rect">
            <a:avLst/>
          </a:prstGeom>
        </p:spPr>
      </p:pic>
      <p:sp>
        <p:nvSpPr>
          <p:cNvPr id="6" name="TextBox 5"/>
          <p:cNvSpPr txBox="1"/>
          <p:nvPr/>
        </p:nvSpPr>
        <p:spPr>
          <a:xfrm>
            <a:off x="1881421" y="6349456"/>
            <a:ext cx="5341652" cy="276999"/>
          </a:xfrm>
          <a:prstGeom prst="rect">
            <a:avLst/>
          </a:prstGeom>
          <a:noFill/>
        </p:spPr>
        <p:txBody>
          <a:bodyPr wrap="none" rtlCol="0">
            <a:spAutoFit/>
          </a:bodyPr>
          <a:lstStyle/>
          <a:p>
            <a:r>
              <a:rPr lang="en-US" sz="1200" dirty="0"/>
              <a:t>Image from http://</a:t>
            </a:r>
            <a:r>
              <a:rPr lang="en-US" sz="1200" dirty="0" err="1"/>
              <a:t>en.wikipedia.org</a:t>
            </a:r>
            <a:r>
              <a:rPr lang="en-US" sz="1200" dirty="0"/>
              <a:t>/wiki/File:Atomic_%26_ionic_radii.svg#filelinks </a:t>
            </a:r>
          </a:p>
        </p:txBody>
      </p:sp>
    </p:spTree>
    <p:extLst>
      <p:ext uri="{BB962C8B-B14F-4D97-AF65-F5344CB8AC3E}">
        <p14:creationId xmlns:p14="http://schemas.microsoft.com/office/powerpoint/2010/main" val="10726793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46624379"/>
              </p:ext>
            </p:extLst>
          </p:nvPr>
        </p:nvGraphicFramePr>
        <p:xfrm>
          <a:off x="831203" y="1964633"/>
          <a:ext cx="7199380" cy="3917160"/>
        </p:xfrm>
        <a:graphic>
          <a:graphicData uri="http://schemas.openxmlformats.org/drawingml/2006/table">
            <a:tbl>
              <a:tblPr/>
              <a:tblGrid>
                <a:gridCol w="874691"/>
                <a:gridCol w="874691"/>
                <a:gridCol w="201852"/>
                <a:gridCol w="874691"/>
                <a:gridCol w="874691"/>
                <a:gridCol w="874691"/>
                <a:gridCol w="874691"/>
                <a:gridCol w="874691"/>
                <a:gridCol w="874691"/>
              </a:tblGrid>
              <a:tr h="280350">
                <a:tc gridSpan="9">
                  <a:txBody>
                    <a:bodyPr/>
                    <a:lstStyle/>
                    <a:p>
                      <a:pPr algn="ctr" fontAlgn="b"/>
                      <a:r>
                        <a:rPr lang="en-US" sz="1800" b="0" i="0" u="none" strike="noStrike" dirty="0">
                          <a:solidFill>
                            <a:srgbClr val="000000"/>
                          </a:solidFill>
                          <a:effectLst/>
                          <a:latin typeface="Times New Roman"/>
                        </a:rPr>
                        <a:t>Electronegativity</a:t>
                      </a:r>
                    </a:p>
                  </a:txBody>
                  <a:tcPr marL="11214" marR="11214" marT="11214"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695">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r>
              <a:tr h="172695">
                <a:tc>
                  <a:txBody>
                    <a:bodyPr/>
                    <a:lstStyle/>
                    <a:p>
                      <a:pPr algn="ctr" fontAlgn="ctr"/>
                      <a:r>
                        <a:rPr lang="en-US" sz="900" b="0" i="0" u="none" strike="noStrike">
                          <a:solidFill>
                            <a:srgbClr val="000000"/>
                          </a:solidFill>
                          <a:effectLst/>
                          <a:latin typeface="Times New Roman"/>
                        </a:rPr>
                        <a:t>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46708">
                <a:tc>
                  <a:txBody>
                    <a:bodyPr/>
                    <a:lstStyle/>
                    <a:p>
                      <a:pPr algn="ctr" fontAlgn="ctr"/>
                      <a:r>
                        <a:rPr lang="en-US" sz="1400" b="0" i="0" u="none" strike="noStrike">
                          <a:solidFill>
                            <a:srgbClr val="000000"/>
                          </a:solidFill>
                          <a:effectLst/>
                          <a:latin typeface="Times New Roman"/>
                        </a:rPr>
                        <a:t>H</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He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6708">
                <a:tc>
                  <a:txBody>
                    <a:bodyPr/>
                    <a:lstStyle/>
                    <a:p>
                      <a:pPr algn="ctr" fontAlgn="ctr"/>
                      <a:r>
                        <a:rPr lang="en-US" sz="1400" b="1" i="0" u="none" strike="noStrike">
                          <a:solidFill>
                            <a:srgbClr val="000000"/>
                          </a:solidFill>
                          <a:effectLst/>
                          <a:latin typeface="Times New Roman"/>
                        </a:rPr>
                        <a:t>2.2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2695">
                <a:tc>
                  <a:txBody>
                    <a:bodyPr/>
                    <a:lstStyle/>
                    <a:p>
                      <a:pPr algn="ctr" fontAlgn="ctr"/>
                      <a:r>
                        <a:rPr lang="en-US" sz="900" b="0" i="0" u="none" strike="noStrike">
                          <a:solidFill>
                            <a:srgbClr val="000000"/>
                          </a:solidFill>
                          <a:effectLst/>
                          <a:latin typeface="Times New Roman"/>
                        </a:rPr>
                        <a:t>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Li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O</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F</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Ne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4.0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11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13</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14</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18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Na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Mg</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Al</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Si</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P</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Cl</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dirty="0">
                          <a:solidFill>
                            <a:srgbClr val="000000"/>
                          </a:solidFill>
                          <a:effectLst/>
                          <a:latin typeface="Times New Roman"/>
                        </a:rPr>
                        <a:t>0.9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1.6</a:t>
                      </a:r>
                    </a:p>
                  </a:txBody>
                  <a:tcPr marL="11214" marR="11214" marT="1121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1.9</a:t>
                      </a:r>
                    </a:p>
                  </a:txBody>
                  <a:tcPr marL="11214" marR="11214" marT="1121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a:solidFill>
                            <a:srgbClr val="000000"/>
                          </a:solidFill>
                          <a:effectLst/>
                          <a:latin typeface="Times New Roman"/>
                        </a:rPr>
                        <a:t>19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n-US" sz="1100" b="0" i="0" u="none" strike="noStrike">
                          <a:solidFill>
                            <a:srgbClr val="000000"/>
                          </a:solidFill>
                          <a:effectLst/>
                          <a:latin typeface="Calibri"/>
                        </a:rPr>
                        <a:t> </a:t>
                      </a: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900" b="0" i="0" u="none" strike="noStrike">
                          <a:solidFill>
                            <a:srgbClr val="000000"/>
                          </a:solidFill>
                          <a:effectLst/>
                          <a:latin typeface="Times New Roman"/>
                        </a:rPr>
                        <a:t>31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35</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a:solidFill>
                            <a:srgbClr val="000000"/>
                          </a:solidFill>
                          <a:effectLst/>
                          <a:latin typeface="Times New Roman"/>
                        </a:rPr>
                        <a:t>K</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Ca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Ga</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Ge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As</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Br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Kr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r>
                        <a:rPr lang="en-US" sz="1400" b="1" i="0" u="none" strike="noStrike">
                          <a:solidFill>
                            <a:srgbClr val="000000"/>
                          </a:solidFill>
                          <a:effectLst/>
                          <a:latin typeface="Times New Roman"/>
                        </a:rPr>
                        <a:t>0.8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1.0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1" i="0" u="none" strike="noStrike">
                          <a:solidFill>
                            <a:srgbClr val="000000"/>
                          </a:solidFill>
                          <a:effectLst/>
                          <a:latin typeface="Times New Roman"/>
                        </a:rPr>
                        <a:t>1.8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2.6</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Times New Roman"/>
                        </a:rPr>
                        <a:t>3.0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9424">
                <a:tc>
                  <a:txBody>
                    <a:bodyPr/>
                    <a:lstStyle/>
                    <a:p>
                      <a:pPr algn="ctr" fontAlgn="ctr"/>
                      <a:r>
                        <a:rPr lang="en-US" sz="900" b="0" i="0" u="none" strike="noStrike" dirty="0">
                          <a:solidFill>
                            <a:srgbClr val="000000"/>
                          </a:solidFill>
                          <a:effectLst/>
                          <a:latin typeface="Times New Roman"/>
                        </a:rPr>
                        <a:t>37</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38</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endParaRPr lang="en-US" sz="1100" b="0" i="0" u="none" strike="noStrike">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900" b="0" i="0" u="none" strike="noStrike">
                          <a:solidFill>
                            <a:srgbClr val="000000"/>
                          </a:solidFill>
                          <a:effectLst/>
                          <a:latin typeface="Times New Roman"/>
                        </a:rPr>
                        <a:t>49</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50</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51</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52</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53</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900" b="0" i="0" u="none" strike="noStrike">
                          <a:solidFill>
                            <a:srgbClr val="000000"/>
                          </a:solidFill>
                          <a:effectLst/>
                          <a:latin typeface="Times New Roman"/>
                        </a:rPr>
                        <a:t>54</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r>
              <a:tr h="257922">
                <a:tc>
                  <a:txBody>
                    <a:bodyPr/>
                    <a:lstStyle/>
                    <a:p>
                      <a:pPr algn="ctr" fontAlgn="ctr"/>
                      <a:r>
                        <a:rPr lang="en-US" sz="1400" b="0" i="0" u="none" strike="noStrike" dirty="0" err="1">
                          <a:solidFill>
                            <a:srgbClr val="000000"/>
                          </a:solidFill>
                          <a:effectLst/>
                          <a:latin typeface="Times New Roman"/>
                        </a:rPr>
                        <a:t>Rb</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Sr</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In</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err="1">
                          <a:solidFill>
                            <a:srgbClr val="000000"/>
                          </a:solidFill>
                          <a:effectLst/>
                          <a:latin typeface="Times New Roman"/>
                        </a:rPr>
                        <a:t>Sn</a:t>
                      </a:r>
                      <a:endParaRPr lang="en-US" sz="1400" b="0"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Sb</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Te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I</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Times New Roman"/>
                        </a:rPr>
                        <a:t>Xe</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57922">
                <a:tc>
                  <a:txBody>
                    <a:bodyPr/>
                    <a:lstStyle/>
                    <a:p>
                      <a:pPr algn="ctr" fontAlgn="ctr"/>
                      <a:endParaRPr lang="en-US" sz="1400" b="1"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11214" marR="11214" marT="112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1400" b="1"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ctr"/>
                      <a:endParaRPr lang="en-US" sz="1400" b="1" i="0" u="none" strike="noStrike" dirty="0">
                        <a:solidFill>
                          <a:srgbClr val="000000"/>
                        </a:solidFill>
                        <a:effectLst/>
                        <a:latin typeface="Times New Roman"/>
                      </a:endParaRP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Times New Roman"/>
                        </a:rPr>
                        <a:t> </a:t>
                      </a:r>
                    </a:p>
                  </a:txBody>
                  <a:tcPr marL="11214" marR="11214" marT="112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470356" y="1026434"/>
            <a:ext cx="8487645" cy="369332"/>
          </a:xfrm>
          <a:prstGeom prst="rect">
            <a:avLst/>
          </a:prstGeom>
          <a:noFill/>
        </p:spPr>
        <p:txBody>
          <a:bodyPr wrap="none" rtlCol="0">
            <a:spAutoFit/>
          </a:bodyPr>
          <a:lstStyle/>
          <a:p>
            <a:r>
              <a:rPr lang="en-US" dirty="0" smtClean="0"/>
              <a:t>Electronegativity is a measure of an atom’s ability to grab electrons from other elements</a:t>
            </a:r>
          </a:p>
        </p:txBody>
      </p:sp>
    </p:spTree>
    <p:extLst>
      <p:ext uri="{BB962C8B-B14F-4D97-AF65-F5344CB8AC3E}">
        <p14:creationId xmlns:p14="http://schemas.microsoft.com/office/powerpoint/2010/main" val="17981194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83</TotalTime>
  <Words>1787</Words>
  <Application>Microsoft Macintosh PowerPoint</Application>
  <PresentationFormat>On-screen Show (4:3)</PresentationFormat>
  <Paragraphs>1198</Paragraphs>
  <Slides>14</Slides>
  <Notes>8</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STERMAN</dc:creator>
  <cp:lastModifiedBy>CHRISTOPHER, STERMAN</cp:lastModifiedBy>
  <cp:revision>11</cp:revision>
  <dcterms:created xsi:type="dcterms:W3CDTF">2012-02-05T03:38:09Z</dcterms:created>
  <dcterms:modified xsi:type="dcterms:W3CDTF">2012-02-06T03:52:11Z</dcterms:modified>
</cp:coreProperties>
</file>